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32.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95" r:id="rId3"/>
    <p:sldId id="257" r:id="rId4"/>
    <p:sldId id="299" r:id="rId5"/>
    <p:sldId id="300" r:id="rId6"/>
    <p:sldId id="320" r:id="rId7"/>
    <p:sldId id="301" r:id="rId8"/>
    <p:sldId id="302" r:id="rId9"/>
    <p:sldId id="310" r:id="rId10"/>
    <p:sldId id="260" r:id="rId11"/>
    <p:sldId id="311" r:id="rId12"/>
    <p:sldId id="312" r:id="rId13"/>
    <p:sldId id="318" r:id="rId14"/>
    <p:sldId id="319" r:id="rId15"/>
    <p:sldId id="261" r:id="rId16"/>
    <p:sldId id="324" r:id="rId17"/>
    <p:sldId id="309" r:id="rId18"/>
    <p:sldId id="322" r:id="rId19"/>
    <p:sldId id="323" r:id="rId20"/>
    <p:sldId id="291" r:id="rId21"/>
    <p:sldId id="317" r:id="rId22"/>
    <p:sldId id="313" r:id="rId23"/>
    <p:sldId id="279" r:id="rId24"/>
    <p:sldId id="314" r:id="rId25"/>
    <p:sldId id="315" r:id="rId26"/>
    <p:sldId id="281" r:id="rId27"/>
    <p:sldId id="293" r:id="rId28"/>
    <p:sldId id="289" r:id="rId29"/>
    <p:sldId id="283" r:id="rId30"/>
    <p:sldId id="307" r:id="rId31"/>
    <p:sldId id="287" r:id="rId32"/>
    <p:sldId id="298"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Os064sCaGmJyAq/Ysn7F/3s4A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698" autoAdjust="0"/>
  </p:normalViewPr>
  <p:slideViewPr>
    <p:cSldViewPr snapToGrid="0">
      <p:cViewPr varScale="1">
        <p:scale>
          <a:sx n="76" d="100"/>
          <a:sy n="76" d="100"/>
        </p:scale>
        <p:origin x="94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08319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9978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4096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6434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98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5910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706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0201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3747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385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Directions:</a:t>
            </a:r>
            <a:r>
              <a:rPr lang="en-US" baseline="0" dirty="0" smtClean="0"/>
              <a:t> Go straight</a:t>
            </a:r>
            <a:endParaRPr lang="tr-TR"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2759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1412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1769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5"/>
          <p:cNvSpPr>
            <a:spLocks noGrp="1"/>
          </p:cNvSpPr>
          <p:nvPr>
            <p:ph type="pic" idx="2"/>
          </p:nvPr>
        </p:nvSpPr>
        <p:spPr>
          <a:xfrm>
            <a:off x="5183188" y="987425"/>
            <a:ext cx="6172200" cy="4873625"/>
          </a:xfrm>
          <a:prstGeom prst="rect">
            <a:avLst/>
          </a:prstGeom>
          <a:noFill/>
          <a:ln>
            <a:noFill/>
          </a:ln>
        </p:spPr>
      </p:sp>
      <p:sp>
        <p:nvSpPr>
          <p:cNvPr id="74" name="Google Shape;74;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p:cSld name="Custom">
    <p:bg>
      <p:bgPr>
        <a:solidFill>
          <a:srgbClr val="FFFFFF"/>
        </a:solidFill>
        <a:effectLst/>
      </p:bgPr>
    </p:bg>
    <p:spTree>
      <p:nvGrpSpPr>
        <p:cNvPr id="1" name="Shape 27"/>
        <p:cNvGrpSpPr/>
        <p:nvPr/>
      </p:nvGrpSpPr>
      <p:grpSpPr>
        <a:xfrm>
          <a:off x="0" y="0"/>
          <a:ext cx="0" cy="0"/>
          <a:chOff x="0" y="0"/>
          <a:chExt cx="0" cy="0"/>
        </a:xfrm>
      </p:grpSpPr>
      <p:sp>
        <p:nvSpPr>
          <p:cNvPr id="28" name="Google Shape;28;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sz="1400"/>
            </a:lvl2pPr>
            <a:lvl3pPr marL="0" lvl="2" indent="0" algn="r">
              <a:spcBef>
                <a:spcPts val="0"/>
              </a:spcBef>
              <a:buNone/>
              <a:defRPr sz="1400"/>
            </a:lvl3pPr>
            <a:lvl4pPr marL="0" lvl="3" indent="0" algn="r">
              <a:spcBef>
                <a:spcPts val="0"/>
              </a:spcBef>
              <a:buNone/>
              <a:defRPr sz="1400"/>
            </a:lvl4pPr>
            <a:lvl5pPr marL="0" lvl="4" indent="0" algn="r">
              <a:spcBef>
                <a:spcPts val="0"/>
              </a:spcBef>
              <a:buNone/>
              <a:defRPr sz="1400"/>
            </a:lvl5pPr>
            <a:lvl6pPr marL="0" lvl="5" indent="0" algn="r">
              <a:spcBef>
                <a:spcPts val="0"/>
              </a:spcBef>
              <a:buNone/>
              <a:defRPr sz="1400"/>
            </a:lvl6pPr>
            <a:lvl7pPr marL="0" lvl="6" indent="0" algn="r">
              <a:spcBef>
                <a:spcPts val="0"/>
              </a:spcBef>
              <a:buNone/>
              <a:defRPr sz="1400"/>
            </a:lvl7pPr>
            <a:lvl8pPr marL="0" lvl="7" indent="0" algn="r">
              <a:spcBef>
                <a:spcPts val="0"/>
              </a:spcBef>
              <a:buNone/>
              <a:defRPr sz="1400"/>
            </a:lvl8pPr>
            <a:lvl9pPr marL="0" lvl="8" indent="0" algn="r">
              <a:spcBef>
                <a:spcPts val="0"/>
              </a:spcBef>
              <a:buNone/>
              <a:defRPr sz="1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erkmen@metu.edu.t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visuword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acrosticpoem.org/"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hyperlink" Target="https://www.blogger.com/blog/posts/1092324354431778698?hl=en-GB&amp;tab=jj"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file/d/1yScqvF9AubtS_FXTGaSnKn9aZLOchlRn/view?usp=sharing" TargetMode="External"/><Relationship Id="rId2" Type="http://schemas.openxmlformats.org/officeDocument/2006/relationships/hyperlink" Target="https://drive.google.com/file/d/1EiEJ3B2kXJKpqzllpyntwZsafwWTeJNu/view?usp=shar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akebeliefscomix.com/Comi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orms.gle/wQv8rbUHqFheSm22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iro.com/" TargetMode="External"/><Relationship Id="rId2" Type="http://schemas.openxmlformats.org/officeDocument/2006/relationships/hyperlink" Target="http://www.mindmeister.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_bqhVqTuFO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mindmeister.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penzu.com/" TargetMode="External"/><Relationship Id="rId5" Type="http://schemas.openxmlformats.org/officeDocument/2006/relationships/hyperlink" Target="http://www.padlet.com/" TargetMode="External"/><Relationship Id="rId4" Type="http://schemas.openxmlformats.org/officeDocument/2006/relationships/hyperlink" Target="http://www.miro.co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eslvideo.com/" TargetMode="External"/><Relationship Id="rId7" Type="http://schemas.openxmlformats.org/officeDocument/2006/relationships/image" Target="../media/image26.png"/><Relationship Id="rId2" Type="http://schemas.openxmlformats.org/officeDocument/2006/relationships/hyperlink" Target="https://learnenglishteens.britishcouncil.org/skills/listening" TargetMode="External"/><Relationship Id="rId1" Type="http://schemas.openxmlformats.org/officeDocument/2006/relationships/slideLayout" Target="../slideLayouts/slideLayout3.xml"/><Relationship Id="rId6" Type="http://schemas.openxmlformats.org/officeDocument/2006/relationships/hyperlink" Target="https://www.elllo.org/index.htm" TargetMode="External"/><Relationship Id="rId11" Type="http://schemas.openxmlformats.org/officeDocument/2006/relationships/image" Target="../media/image30.png"/><Relationship Id="rId5" Type="http://schemas.openxmlformats.org/officeDocument/2006/relationships/hyperlink" Target="https://lyricstraining.com/" TargetMode="External"/><Relationship Id="rId10" Type="http://schemas.openxmlformats.org/officeDocument/2006/relationships/image" Target="../media/image29.png"/><Relationship Id="rId4" Type="http://schemas.openxmlformats.org/officeDocument/2006/relationships/hyperlink" Target="https://eslbrains.com/" TargetMode="External"/><Relationship Id="rId9" Type="http://schemas.openxmlformats.org/officeDocument/2006/relationships/image" Target="../media/image28.png"/></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learningenglish.voanews.com/p/5610.html" TargetMode="External"/><Relationship Id="rId7" Type="http://schemas.openxmlformats.org/officeDocument/2006/relationships/hyperlink" Target="https://grammaropolis.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roadtogrammar.com/" TargetMode="External"/><Relationship Id="rId5" Type="http://schemas.openxmlformats.org/officeDocument/2006/relationships/hyperlink" Target="https://www.playgrammarninja.com/" TargetMode="External"/><Relationship Id="rId4" Type="http://schemas.openxmlformats.org/officeDocument/2006/relationships/hyperlink" Target="https://learnenglishteens.britishcouncil.org/grammar"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docs.google.com/forms/d/e/1FAIpQLSd5ZjFzAZj2IxXHPaPUCEPxgwIBCBbAiF-_LFmEeVc0AphJLA/viewform"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
          <p:cNvSpPr txBox="1">
            <a:spLocks noGrp="1"/>
          </p:cNvSpPr>
          <p:nvPr>
            <p:ph type="ctrTitle"/>
          </p:nvPr>
        </p:nvSpPr>
        <p:spPr>
          <a:xfrm>
            <a:off x="1455174" y="620918"/>
            <a:ext cx="9144000" cy="25787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dirty="0" smtClean="0"/>
              <a:t>FLEPS WORKSHOP</a:t>
            </a:r>
            <a:br>
              <a:rPr lang="en-US" dirty="0" smtClean="0"/>
            </a:br>
            <a:r>
              <a:rPr lang="en-US" sz="1700" b="1" dirty="0" smtClean="0"/>
              <a:t/>
            </a:r>
            <a:br>
              <a:rPr lang="en-US" sz="1700" b="1" dirty="0" smtClean="0"/>
            </a:br>
            <a:r>
              <a:rPr lang="en-US" sz="4400" b="1" dirty="0" smtClean="0"/>
              <a:t>Using Technology in the ELT classroom</a:t>
            </a:r>
            <a:endParaRPr sz="19900" dirty="0"/>
          </a:p>
        </p:txBody>
      </p:sp>
      <p:sp>
        <p:nvSpPr>
          <p:cNvPr id="170" name="Google Shape;170;p1"/>
          <p:cNvSpPr txBox="1">
            <a:spLocks noGrp="1"/>
          </p:cNvSpPr>
          <p:nvPr>
            <p:ph type="subTitle" idx="1"/>
          </p:nvPr>
        </p:nvSpPr>
        <p:spPr>
          <a:xfrm>
            <a:off x="1524000" y="3293807"/>
            <a:ext cx="9144000" cy="2546554"/>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ts val="2400"/>
              <a:buNone/>
            </a:pPr>
            <a:endParaRPr lang="en-US" dirty="0" smtClean="0"/>
          </a:p>
          <a:p>
            <a:pPr marL="0" lvl="0" indent="0">
              <a:spcBef>
                <a:spcPts val="0"/>
              </a:spcBef>
            </a:pPr>
            <a:r>
              <a:rPr lang="en-US" sz="3000" dirty="0" smtClean="0"/>
              <a:t>Besime Erkmen, </a:t>
            </a:r>
            <a:r>
              <a:rPr lang="en-US" sz="3000" dirty="0"/>
              <a:t>TEFL </a:t>
            </a:r>
            <a:r>
              <a:rPr lang="en-US" sz="3000" dirty="0" smtClean="0"/>
              <a:t>Program, </a:t>
            </a:r>
            <a:r>
              <a:rPr lang="en-US" sz="3000" dirty="0"/>
              <a:t>METU </a:t>
            </a:r>
            <a:r>
              <a:rPr lang="en-US" sz="3000" dirty="0" smtClean="0"/>
              <a:t>NCC</a:t>
            </a:r>
          </a:p>
          <a:p>
            <a:pPr marL="0" lvl="0" indent="0" algn="ctr" rtl="0">
              <a:lnSpc>
                <a:spcPct val="90000"/>
              </a:lnSpc>
              <a:spcBef>
                <a:spcPts val="0"/>
              </a:spcBef>
              <a:spcAft>
                <a:spcPts val="0"/>
              </a:spcAft>
              <a:buClr>
                <a:schemeClr val="dk1"/>
              </a:buClr>
              <a:buSzPts val="2400"/>
              <a:buNone/>
            </a:pPr>
            <a:endParaRPr lang="en-US" dirty="0" smtClean="0"/>
          </a:p>
          <a:p>
            <a:pPr marL="0" lvl="0" indent="0" algn="ctr" rtl="0">
              <a:lnSpc>
                <a:spcPct val="90000"/>
              </a:lnSpc>
              <a:spcBef>
                <a:spcPts val="0"/>
              </a:spcBef>
              <a:spcAft>
                <a:spcPts val="0"/>
              </a:spcAft>
              <a:buClr>
                <a:schemeClr val="dk1"/>
              </a:buClr>
              <a:buSzPts val="2400"/>
              <a:buNone/>
            </a:pPr>
            <a:r>
              <a:rPr lang="en-US" dirty="0" smtClean="0">
                <a:hlinkClick r:id="rId3"/>
              </a:rPr>
              <a:t>berkmen@metu.edu.tr</a:t>
            </a:r>
            <a:endParaRPr lang="en-US" dirty="0" smtClean="0"/>
          </a:p>
          <a:p>
            <a:pPr marL="0" lvl="0" indent="0" algn="ctr" rtl="0">
              <a:lnSpc>
                <a:spcPct val="90000"/>
              </a:lnSpc>
              <a:spcBef>
                <a:spcPts val="0"/>
              </a:spcBef>
              <a:spcAft>
                <a:spcPts val="0"/>
              </a:spcAft>
              <a:buClr>
                <a:schemeClr val="dk1"/>
              </a:buClr>
              <a:buSzPts val="2400"/>
              <a:buNone/>
            </a:pPr>
            <a:endParaRPr lang="en-US" dirty="0"/>
          </a:p>
          <a:p>
            <a:pPr marL="0" lvl="0" indent="0" algn="ctr" rtl="0">
              <a:lnSpc>
                <a:spcPct val="90000"/>
              </a:lnSpc>
              <a:spcBef>
                <a:spcPts val="0"/>
              </a:spcBef>
              <a:spcAft>
                <a:spcPts val="0"/>
              </a:spcAft>
              <a:buClr>
                <a:schemeClr val="dk1"/>
              </a:buClr>
              <a:buSzPts val="2400"/>
              <a:buNone/>
            </a:pPr>
            <a:endParaRPr lang="en-US" dirty="0" smtClean="0"/>
          </a:p>
          <a:p>
            <a:pPr marL="0" lvl="0" indent="0" algn="ctr" rtl="0">
              <a:lnSpc>
                <a:spcPct val="90000"/>
              </a:lnSpc>
              <a:spcBef>
                <a:spcPts val="0"/>
              </a:spcBef>
              <a:spcAft>
                <a:spcPts val="0"/>
              </a:spcAft>
              <a:buClr>
                <a:schemeClr val="dk1"/>
              </a:buClr>
              <a:buSzPts val="2400"/>
              <a:buNone/>
            </a:pPr>
            <a:r>
              <a:rPr lang="en-US" dirty="0" smtClean="0"/>
              <a:t>27.05.2022</a:t>
            </a:r>
            <a:endParaRPr dirty="0"/>
          </a:p>
          <a:p>
            <a:pPr marL="0" lvl="0" indent="0" algn="ctr" rtl="0">
              <a:lnSpc>
                <a:spcPct val="90000"/>
              </a:lnSpc>
              <a:spcBef>
                <a:spcPts val="1000"/>
              </a:spcBef>
              <a:spcAft>
                <a:spcPts val="0"/>
              </a:spcAft>
              <a:buClr>
                <a:schemeClr val="dk1"/>
              </a:buClr>
              <a:buSzPts val="2400"/>
              <a:buNone/>
            </a:pPr>
            <a:r>
              <a:rPr lang="en-US" dirty="0" smtClean="0"/>
              <a:t>EMU, Famagusta</a:t>
            </a:r>
          </a:p>
          <a:p>
            <a:pPr marL="0" lvl="0" indent="0" algn="ctr" rtl="0">
              <a:lnSpc>
                <a:spcPct val="90000"/>
              </a:lnSpc>
              <a:spcBef>
                <a:spcPts val="1000"/>
              </a:spcBef>
              <a:spcAft>
                <a:spcPts val="0"/>
              </a:spcAft>
              <a:buClr>
                <a:schemeClr val="dk1"/>
              </a:buClr>
              <a:buSzPts val="2400"/>
              <a:buNone/>
            </a:pPr>
            <a:endParaRPr dirty="0"/>
          </a:p>
        </p:txBody>
      </p:sp>
      <p:pic>
        <p:nvPicPr>
          <p:cNvPr id="2" name="Picture 1"/>
          <p:cNvPicPr>
            <a:picLocks noChangeAspect="1"/>
          </p:cNvPicPr>
          <p:nvPr/>
        </p:nvPicPr>
        <p:blipFill>
          <a:blip r:embed="rId4"/>
          <a:stretch>
            <a:fillRect/>
          </a:stretch>
        </p:blipFill>
        <p:spPr>
          <a:xfrm>
            <a:off x="8472334" y="5534793"/>
            <a:ext cx="2857500" cy="10191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t>What is the connection between technology and </a:t>
            </a:r>
            <a:r>
              <a:rPr lang="en-US" b="1" dirty="0" smtClean="0"/>
              <a:t>writing and listening?</a:t>
            </a:r>
            <a:endParaRPr b="1" dirty="0"/>
          </a:p>
        </p:txBody>
      </p:sp>
      <p:sp>
        <p:nvSpPr>
          <p:cNvPr id="193" name="Google Shape;193;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smtClean="0"/>
              <a:t>Students </a:t>
            </a:r>
            <a:r>
              <a:rPr lang="en-US" dirty="0"/>
              <a:t>use technology to put their thoughts into words </a:t>
            </a:r>
            <a:r>
              <a:rPr lang="en-US" dirty="0" smtClean="0"/>
              <a:t>and/or to </a:t>
            </a:r>
            <a:r>
              <a:rPr lang="en-US" dirty="0"/>
              <a:t>have conversations with each other,</a:t>
            </a:r>
            <a:endParaRPr dirty="0"/>
          </a:p>
          <a:p>
            <a:pPr marL="228600" lvl="0" indent="-228600" algn="l" rtl="0">
              <a:lnSpc>
                <a:spcPct val="90000"/>
              </a:lnSpc>
              <a:spcBef>
                <a:spcPts val="1000"/>
              </a:spcBef>
              <a:spcAft>
                <a:spcPts val="0"/>
              </a:spcAft>
              <a:buClr>
                <a:schemeClr val="dk1"/>
              </a:buClr>
              <a:buSzPts val="2800"/>
              <a:buChar char="•"/>
            </a:pPr>
            <a:r>
              <a:rPr lang="en-US" dirty="0" smtClean="0"/>
              <a:t>They make </a:t>
            </a:r>
            <a:r>
              <a:rPr lang="en-US" dirty="0"/>
              <a:t>new friends and establish relationships and </a:t>
            </a:r>
            <a:endParaRPr dirty="0"/>
          </a:p>
          <a:p>
            <a:pPr marL="228600" lvl="0" indent="-228600" algn="l" rtl="0">
              <a:lnSpc>
                <a:spcPct val="90000"/>
              </a:lnSpc>
              <a:spcBef>
                <a:spcPts val="1000"/>
              </a:spcBef>
              <a:spcAft>
                <a:spcPts val="0"/>
              </a:spcAft>
              <a:buClr>
                <a:schemeClr val="dk1"/>
              </a:buClr>
              <a:buSzPts val="2800"/>
              <a:buChar char="•"/>
            </a:pPr>
            <a:r>
              <a:rPr lang="en-US" dirty="0" smtClean="0"/>
              <a:t>They just </a:t>
            </a:r>
            <a:r>
              <a:rPr lang="en-US" dirty="0"/>
              <a:t>have fun</a:t>
            </a:r>
            <a:endParaRPr dirty="0"/>
          </a:p>
        </p:txBody>
      </p:sp>
      <p:pic>
        <p:nvPicPr>
          <p:cNvPr id="2" name="Picture 1"/>
          <p:cNvPicPr>
            <a:picLocks noChangeAspect="1"/>
          </p:cNvPicPr>
          <p:nvPr/>
        </p:nvPicPr>
        <p:blipFill>
          <a:blip r:embed="rId3"/>
          <a:stretch>
            <a:fillRect/>
          </a:stretch>
        </p:blipFill>
        <p:spPr>
          <a:xfrm>
            <a:off x="7543800" y="3407500"/>
            <a:ext cx="3810000" cy="2533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 calcmode="lin" valueType="num">
                                      <p:cBhvr additive="base">
                                        <p:cTn id="7" dur="500"/>
                                        <p:tgtEl>
                                          <p:spTgt spid="1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3">
                                            <p:txEl>
                                              <p:pRg st="1" end="1"/>
                                            </p:txEl>
                                          </p:spTgt>
                                        </p:tgtEl>
                                        <p:attrNameLst>
                                          <p:attrName>style.visibility</p:attrName>
                                        </p:attrNameLst>
                                      </p:cBhvr>
                                      <p:to>
                                        <p:strVal val="visible"/>
                                      </p:to>
                                    </p:set>
                                    <p:anim calcmode="lin" valueType="num">
                                      <p:cBhvr additive="base">
                                        <p:cTn id="12" dur="500"/>
                                        <p:tgtEl>
                                          <p:spTgt spid="1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3">
                                            <p:txEl>
                                              <p:pRg st="2" end="2"/>
                                            </p:txEl>
                                          </p:spTgt>
                                        </p:tgtEl>
                                        <p:attrNameLst>
                                          <p:attrName>style.visibility</p:attrName>
                                        </p:attrNameLst>
                                      </p:cBhvr>
                                      <p:to>
                                        <p:strVal val="visible"/>
                                      </p:to>
                                    </p:set>
                                    <p:anim calcmode="lin" valueType="num">
                                      <p:cBhvr additive="base">
                                        <p:cTn id="17" dur="500"/>
                                        <p:tgtEl>
                                          <p:spTgt spid="19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1456"/>
          </a:xfrm>
        </p:spPr>
        <p:txBody>
          <a:bodyPr>
            <a:normAutofit fontScale="90000"/>
          </a:bodyPr>
          <a:lstStyle/>
          <a:p>
            <a:pPr algn="ctr"/>
            <a:r>
              <a:rPr lang="en-US" sz="3200" dirty="0" err="1" smtClean="0"/>
              <a:t>Visuwords</a:t>
            </a:r>
            <a:r>
              <a:rPr lang="en-US" sz="3200" dirty="0" smtClean="0"/>
              <a:t>: </a:t>
            </a:r>
            <a:r>
              <a:rPr lang="tr-TR" sz="3200" dirty="0">
                <a:hlinkClick r:id="rId3"/>
              </a:rPr>
              <a:t>https://visuwords.com/</a:t>
            </a:r>
            <a:endParaRPr lang="tr-TR" sz="3200" dirty="0"/>
          </a:p>
        </p:txBody>
      </p:sp>
      <p:sp>
        <p:nvSpPr>
          <p:cNvPr id="3" name="Text Placeholder 2"/>
          <p:cNvSpPr>
            <a:spLocks noGrp="1"/>
          </p:cNvSpPr>
          <p:nvPr>
            <p:ph type="body" idx="1"/>
          </p:nvPr>
        </p:nvSpPr>
        <p:spPr/>
        <p:txBody>
          <a:bodyPr/>
          <a:lstStyle/>
          <a:p>
            <a:endParaRPr lang="en-US" dirty="0" smtClean="0"/>
          </a:p>
          <a:p>
            <a:endParaRPr lang="tr-TR" dirty="0"/>
          </a:p>
        </p:txBody>
      </p:sp>
      <p:pic>
        <p:nvPicPr>
          <p:cNvPr id="4" name="Picture 3"/>
          <p:cNvPicPr>
            <a:picLocks noChangeAspect="1"/>
          </p:cNvPicPr>
          <p:nvPr/>
        </p:nvPicPr>
        <p:blipFill rotWithShape="1">
          <a:blip r:embed="rId4"/>
          <a:srcRect r="1787"/>
          <a:stretch/>
        </p:blipFill>
        <p:spPr>
          <a:xfrm>
            <a:off x="363623" y="943896"/>
            <a:ext cx="11425255" cy="5430532"/>
          </a:xfrm>
          <a:prstGeom prst="rect">
            <a:avLst/>
          </a:prstGeom>
        </p:spPr>
      </p:pic>
    </p:spTree>
    <p:extLst>
      <p:ext uri="{BB962C8B-B14F-4D97-AF65-F5344CB8AC3E}">
        <p14:creationId xmlns:p14="http://schemas.microsoft.com/office/powerpoint/2010/main" val="1092403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2284" y="678427"/>
            <a:ext cx="9626436" cy="4564134"/>
          </a:xfrm>
        </p:spPr>
        <p:txBody>
          <a:bodyPr/>
          <a:lstStyle/>
          <a:p>
            <a:endParaRPr lang="en-US" dirty="0" smtClean="0"/>
          </a:p>
          <a:p>
            <a:r>
              <a:rPr lang="en-US" dirty="0" smtClean="0">
                <a:hlinkClick r:id="rId2"/>
              </a:rPr>
              <a:t>http</a:t>
            </a:r>
            <a:r>
              <a:rPr lang="en-US" dirty="0">
                <a:hlinkClick r:id="rId2"/>
              </a:rPr>
              <a:t>://www.acrosticpoem.org</a:t>
            </a:r>
            <a:r>
              <a:rPr lang="en-US" dirty="0" smtClean="0">
                <a:hlinkClick r:id="rId2"/>
              </a:rPr>
              <a:t>/</a:t>
            </a:r>
            <a:endParaRPr lang="en-US" dirty="0" smtClean="0"/>
          </a:p>
          <a:p>
            <a:endParaRPr lang="en-US" dirty="0" smtClean="0"/>
          </a:p>
          <a:p>
            <a:endParaRPr lang="en-US" dirty="0"/>
          </a:p>
          <a:p>
            <a:endParaRPr lang="en-US" dirty="0" smtClean="0"/>
          </a:p>
          <a:p>
            <a:r>
              <a:rPr lang="tr-TR" dirty="0" smtClean="0"/>
              <a:t>https</a:t>
            </a:r>
            <a:r>
              <a:rPr lang="tr-TR" dirty="0"/>
              <a:t>://magneticpoetry.com/pages/play-online</a:t>
            </a:r>
          </a:p>
        </p:txBody>
      </p:sp>
      <p:pic>
        <p:nvPicPr>
          <p:cNvPr id="6" name="Picture 5"/>
          <p:cNvPicPr/>
          <p:nvPr/>
        </p:nvPicPr>
        <p:blipFill rotWithShape="1">
          <a:blip r:embed="rId3"/>
          <a:srcRect l="7804" t="16225" r="33201" b="4291"/>
          <a:stretch/>
        </p:blipFill>
        <p:spPr bwMode="auto">
          <a:xfrm>
            <a:off x="8386916" y="3717578"/>
            <a:ext cx="2842178" cy="2194806"/>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4"/>
          <a:stretch>
            <a:fillRect/>
          </a:stretch>
        </p:blipFill>
        <p:spPr>
          <a:xfrm rot="784168">
            <a:off x="7807730" y="1229031"/>
            <a:ext cx="3774319" cy="1748952"/>
          </a:xfrm>
          <a:prstGeom prst="rect">
            <a:avLst/>
          </a:prstGeom>
        </p:spPr>
      </p:pic>
      <p:sp>
        <p:nvSpPr>
          <p:cNvPr id="8" name="Rectangle 7"/>
          <p:cNvSpPr/>
          <p:nvPr/>
        </p:nvSpPr>
        <p:spPr>
          <a:xfrm>
            <a:off x="3116734" y="245320"/>
            <a:ext cx="4817807" cy="64990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effectLst>
                  <a:outerShdw blurRad="38100" dist="38100" dir="2700000" algn="tl">
                    <a:srgbClr val="000000">
                      <a:alpha val="43137"/>
                    </a:srgbClr>
                  </a:outerShdw>
                </a:effectLst>
              </a:rPr>
              <a:t>Acrostic Poems</a:t>
            </a:r>
            <a:endParaRPr lang="tr-TR" sz="2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2649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984509" y="3785420"/>
            <a:ext cx="1268078" cy="1347333"/>
          </a:xfrm>
          <a:prstGeom prst="rect">
            <a:avLst/>
          </a:prstGeom>
        </p:spPr>
      </p:pic>
      <p:sp>
        <p:nvSpPr>
          <p:cNvPr id="3" name="Text Placeholder 2"/>
          <p:cNvSpPr>
            <a:spLocks noGrp="1"/>
          </p:cNvSpPr>
          <p:nvPr>
            <p:ph type="body" idx="1"/>
          </p:nvPr>
        </p:nvSpPr>
        <p:spPr>
          <a:xfrm>
            <a:off x="948813" y="1766632"/>
            <a:ext cx="10515600" cy="4351338"/>
          </a:xfrm>
        </p:spPr>
        <p:txBody>
          <a:bodyPr/>
          <a:lstStyle/>
          <a:p>
            <a:endParaRPr lang="tr-TR" dirty="0"/>
          </a:p>
        </p:txBody>
      </p:sp>
      <p:pic>
        <p:nvPicPr>
          <p:cNvPr id="5" name="Picture 4"/>
          <p:cNvPicPr/>
          <p:nvPr/>
        </p:nvPicPr>
        <p:blipFill rotWithShape="1">
          <a:blip r:embed="rId4"/>
          <a:srcRect l="49339" t="17637" r="2381" b="8759"/>
          <a:stretch/>
        </p:blipFill>
        <p:spPr bwMode="auto">
          <a:xfrm>
            <a:off x="0" y="108155"/>
            <a:ext cx="5909187" cy="6636773"/>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74735" t="28924" r="3307" b="33322"/>
          <a:stretch/>
        </p:blipFill>
        <p:spPr bwMode="auto">
          <a:xfrm>
            <a:off x="6656439" y="128135"/>
            <a:ext cx="5142271" cy="63319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546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Text Placeholder 2"/>
          <p:cNvSpPr>
            <a:spLocks noGrp="1"/>
          </p:cNvSpPr>
          <p:nvPr>
            <p:ph type="body" idx="1"/>
          </p:nvPr>
        </p:nvSpPr>
        <p:spPr/>
        <p:txBody>
          <a:bodyPr/>
          <a:lstStyle/>
          <a:p>
            <a:r>
              <a:rPr lang="tr-TR" dirty="0">
                <a:hlinkClick r:id="rId2"/>
              </a:rPr>
              <a:t>https://</a:t>
            </a:r>
            <a:r>
              <a:rPr lang="tr-TR" dirty="0" smtClean="0">
                <a:hlinkClick r:id="rId2"/>
              </a:rPr>
              <a:t>www.blogger.com/blog/posts/1092324354431778698?hl=en-GB&amp;tab=jj</a:t>
            </a:r>
            <a:endParaRPr lang="en-US" dirty="0" smtClean="0"/>
          </a:p>
          <a:p>
            <a:endParaRPr lang="tr-TR" dirty="0"/>
          </a:p>
        </p:txBody>
      </p:sp>
    </p:spTree>
    <p:extLst>
      <p:ext uri="{BB962C8B-B14F-4D97-AF65-F5344CB8AC3E}">
        <p14:creationId xmlns:p14="http://schemas.microsoft.com/office/powerpoint/2010/main" val="419322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
          <p:cNvSpPr txBox="1">
            <a:spLocks noGrp="1"/>
          </p:cNvSpPr>
          <p:nvPr>
            <p:ph type="title"/>
          </p:nvPr>
        </p:nvSpPr>
        <p:spPr>
          <a:xfrm>
            <a:off x="838200" y="3218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smtClean="0">
                <a:effectLst>
                  <a:outerShdw blurRad="38100" dist="38100" dir="2700000" algn="tl">
                    <a:srgbClr val="000000">
                      <a:alpha val="43137"/>
                    </a:srgbClr>
                  </a:outerShdw>
                </a:effectLst>
              </a:rPr>
              <a:t>Collaborative writing</a:t>
            </a:r>
            <a:endParaRPr b="1" dirty="0">
              <a:effectLst>
                <a:outerShdw blurRad="38100" dist="38100" dir="2700000" algn="tl">
                  <a:srgbClr val="000000">
                    <a:alpha val="43137"/>
                  </a:srgbClr>
                </a:outerShdw>
              </a:effectLst>
            </a:endParaRPr>
          </a:p>
        </p:txBody>
      </p:sp>
      <p:sp>
        <p:nvSpPr>
          <p:cNvPr id="199" name="Google Shape;199;p6"/>
          <p:cNvSpPr txBox="1">
            <a:spLocks noGrp="1"/>
          </p:cNvSpPr>
          <p:nvPr>
            <p:ph type="body" idx="1"/>
          </p:nvPr>
        </p:nvSpPr>
        <p:spPr>
          <a:xfrm>
            <a:off x="838200" y="1043709"/>
            <a:ext cx="10515600" cy="513325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Two heads might be better than one or maybe even three might be better than two so that students can benefit from speaking about what they’re writing, getting the ideas of others, and putting all of that together</a:t>
            </a:r>
            <a:r>
              <a:rPr lang="en-US" dirty="0" smtClean="0"/>
              <a:t>.</a:t>
            </a:r>
          </a:p>
          <a:p>
            <a:pPr marL="228600" lvl="0" indent="-228600" algn="l" rtl="0">
              <a:lnSpc>
                <a:spcPct val="90000"/>
              </a:lnSpc>
              <a:spcBef>
                <a:spcPts val="0"/>
              </a:spcBef>
              <a:spcAft>
                <a:spcPts val="0"/>
              </a:spcAft>
              <a:buClr>
                <a:schemeClr val="dk1"/>
              </a:buClr>
              <a:buSzPts val="2800"/>
              <a:buChar char="•"/>
            </a:pP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4" name="Picture 3"/>
          <p:cNvPicPr>
            <a:picLocks noChangeAspect="1"/>
          </p:cNvPicPr>
          <p:nvPr/>
        </p:nvPicPr>
        <p:blipFill>
          <a:blip r:embed="rId3"/>
          <a:stretch>
            <a:fillRect/>
          </a:stretch>
        </p:blipFill>
        <p:spPr>
          <a:xfrm>
            <a:off x="4153604" y="5802026"/>
            <a:ext cx="6809822" cy="749873"/>
          </a:xfrm>
          <a:prstGeom prst="rect">
            <a:avLst/>
          </a:prstGeom>
        </p:spPr>
      </p:pic>
      <p:pic>
        <p:nvPicPr>
          <p:cNvPr id="5" name="Picture 4"/>
          <p:cNvPicPr>
            <a:picLocks noChangeAspect="1"/>
          </p:cNvPicPr>
          <p:nvPr/>
        </p:nvPicPr>
        <p:blipFill>
          <a:blip r:embed="rId4"/>
          <a:stretch>
            <a:fillRect/>
          </a:stretch>
        </p:blipFill>
        <p:spPr>
          <a:xfrm>
            <a:off x="505888" y="3048000"/>
            <a:ext cx="3344978" cy="2225931"/>
          </a:xfrm>
          <a:prstGeom prst="rect">
            <a:avLst/>
          </a:prstGeom>
        </p:spPr>
      </p:pic>
      <p:pic>
        <p:nvPicPr>
          <p:cNvPr id="6" name="Picture 5"/>
          <p:cNvPicPr>
            <a:picLocks noChangeAspect="1"/>
          </p:cNvPicPr>
          <p:nvPr/>
        </p:nvPicPr>
        <p:blipFill>
          <a:blip r:embed="rId5"/>
          <a:stretch>
            <a:fillRect/>
          </a:stretch>
        </p:blipFill>
        <p:spPr>
          <a:xfrm>
            <a:off x="5763245" y="2546554"/>
            <a:ext cx="4953915" cy="329660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writing activity</a:t>
            </a:r>
            <a:endParaRPr lang="tr-TR" dirty="0"/>
          </a:p>
        </p:txBody>
      </p:sp>
      <p:sp>
        <p:nvSpPr>
          <p:cNvPr id="3" name="Text Placeholder 2"/>
          <p:cNvSpPr>
            <a:spLocks noGrp="1"/>
          </p:cNvSpPr>
          <p:nvPr>
            <p:ph type="body" idx="1"/>
          </p:nvPr>
        </p:nvSpPr>
        <p:spPr/>
        <p:txBody>
          <a:bodyPr/>
          <a:lstStyle/>
          <a:p>
            <a:r>
              <a:rPr lang="en-US" dirty="0">
                <a:hlinkClick r:id="rId2"/>
              </a:rPr>
              <a:t>https://</a:t>
            </a:r>
            <a:r>
              <a:rPr lang="en-US" dirty="0" smtClean="0">
                <a:hlinkClick r:id="rId2"/>
              </a:rPr>
              <a:t>drive.google.com/file/d/1w5etF_t8eAZK3x3qukXZiehnGoheMMv5/view?usp=sharing</a:t>
            </a:r>
          </a:p>
          <a:p>
            <a:r>
              <a:rPr lang="en-US">
                <a:hlinkClick r:id="rId2"/>
              </a:rPr>
              <a:t>https://docs.google.com/document/d/1Ih5DROvIF48j-d_qqyUWfE3_BPOf5UbaCj14jrBM070/edit?usp=sharing</a:t>
            </a:r>
            <a:endParaRPr lang="en-US" dirty="0" smtClean="0">
              <a:hlinkClick r:id="rId2"/>
            </a:endParaRPr>
          </a:p>
          <a:p>
            <a:r>
              <a:rPr lang="tr-TR" dirty="0" smtClean="0">
                <a:hlinkClick r:id="rId2"/>
              </a:rPr>
              <a:t>https</a:t>
            </a:r>
            <a:r>
              <a:rPr lang="tr-TR" dirty="0">
                <a:hlinkClick r:id="rId2"/>
              </a:rPr>
              <a:t>://</a:t>
            </a:r>
            <a:r>
              <a:rPr lang="tr-TR" dirty="0" smtClean="0">
                <a:hlinkClick r:id="rId2"/>
              </a:rPr>
              <a:t>drive.google.com/file/d/1EiEJ3B2kXJKpqzllpyntwZsafwWTeJNu/view?usp=sharing</a:t>
            </a:r>
            <a:endParaRPr lang="en-US" dirty="0" smtClean="0"/>
          </a:p>
          <a:p>
            <a:r>
              <a:rPr lang="tr-TR" dirty="0">
                <a:hlinkClick r:id="rId3"/>
              </a:rPr>
              <a:t>https://</a:t>
            </a:r>
            <a:r>
              <a:rPr lang="tr-TR" dirty="0" smtClean="0">
                <a:hlinkClick r:id="rId3"/>
              </a:rPr>
              <a:t>drive.google.com/file/d/1yScqvF9AubtS_FXTGaSnKn9aZLOchlRn/view?usp=sharing</a:t>
            </a:r>
            <a:endParaRPr lang="en-US" dirty="0" smtClean="0"/>
          </a:p>
          <a:p>
            <a:endParaRPr lang="tr-TR" dirty="0"/>
          </a:p>
        </p:txBody>
      </p:sp>
    </p:spTree>
    <p:extLst>
      <p:ext uri="{BB962C8B-B14F-4D97-AF65-F5344CB8AC3E}">
        <p14:creationId xmlns:p14="http://schemas.microsoft.com/office/powerpoint/2010/main" val="956803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Text Placeholder 2"/>
          <p:cNvSpPr>
            <a:spLocks noGrp="1"/>
          </p:cNvSpPr>
          <p:nvPr>
            <p:ph type="body" idx="1"/>
          </p:nvPr>
        </p:nvSpPr>
        <p:spPr/>
        <p:txBody>
          <a:bodyPr/>
          <a:lstStyle/>
          <a:p>
            <a:pPr algn="ctr"/>
            <a:r>
              <a:rPr lang="en-US" sz="3600" dirty="0" smtClean="0">
                <a:solidFill>
                  <a:schemeClr val="accent1">
                    <a:lumMod val="75000"/>
                  </a:schemeClr>
                </a:solidFill>
              </a:rPr>
              <a:t>Who am I? </a:t>
            </a:r>
          </a:p>
          <a:p>
            <a:endParaRPr lang="en-US" dirty="0"/>
          </a:p>
          <a:p>
            <a:r>
              <a:rPr lang="tr-TR" dirty="0" smtClean="0">
                <a:hlinkClick r:id="rId2"/>
              </a:rPr>
              <a:t>https</a:t>
            </a:r>
            <a:r>
              <a:rPr lang="tr-TR" dirty="0">
                <a:hlinkClick r:id="rId2"/>
              </a:rPr>
              <a:t>://makebeliefscomix.com/Comix</a:t>
            </a:r>
            <a:r>
              <a:rPr lang="tr-TR" dirty="0" smtClean="0">
                <a:hlinkClick r:id="rId2"/>
              </a:rPr>
              <a:t>/</a:t>
            </a:r>
            <a:endParaRPr lang="en-US" smtClean="0"/>
          </a:p>
          <a:p>
            <a:endParaRPr lang="tr-TR" dirty="0"/>
          </a:p>
        </p:txBody>
      </p:sp>
    </p:spTree>
    <p:extLst>
      <p:ext uri="{BB962C8B-B14F-4D97-AF65-F5344CB8AC3E}">
        <p14:creationId xmlns:p14="http://schemas.microsoft.com/office/powerpoint/2010/main" val="562354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Solomon R. Guggenheim Museum, New York</a:t>
            </a:r>
            <a:br>
              <a:rPr lang="tr-TR" b="1" dirty="0"/>
            </a:br>
            <a:endParaRPr lang="tr-TR" dirty="0"/>
          </a:p>
        </p:txBody>
      </p:sp>
      <p:pic>
        <p:nvPicPr>
          <p:cNvPr id="1026" name="Picture 2" descr="Solomon R. Guggenheim Museum, New Y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57" y="1828799"/>
            <a:ext cx="4505338" cy="337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74890" y="2517059"/>
            <a:ext cx="6215274" cy="307777"/>
          </a:xfrm>
          <a:prstGeom prst="rect">
            <a:avLst/>
          </a:prstGeom>
        </p:spPr>
        <p:txBody>
          <a:bodyPr wrap="square">
            <a:spAutoFit/>
          </a:bodyPr>
          <a:lstStyle/>
          <a:p>
            <a:r>
              <a:rPr lang="tr-TR" dirty="0"/>
              <a:t>https://artsandculture.google.com/partner/solomon-r-guggenheim-museum</a:t>
            </a:r>
          </a:p>
        </p:txBody>
      </p:sp>
      <p:sp>
        <p:nvSpPr>
          <p:cNvPr id="5" name="Rectangle 4"/>
          <p:cNvSpPr/>
          <p:nvPr/>
        </p:nvSpPr>
        <p:spPr>
          <a:xfrm>
            <a:off x="5945208" y="4769615"/>
            <a:ext cx="4352474" cy="307777"/>
          </a:xfrm>
          <a:prstGeom prst="rect">
            <a:avLst/>
          </a:prstGeom>
        </p:spPr>
        <p:txBody>
          <a:bodyPr wrap="none">
            <a:spAutoFit/>
          </a:bodyPr>
          <a:lstStyle/>
          <a:p>
            <a:r>
              <a:rPr lang="tr-TR" dirty="0"/>
              <a:t>https://www.timeout.com/travel/virtual-museum-tours</a:t>
            </a:r>
          </a:p>
        </p:txBody>
      </p:sp>
    </p:spTree>
    <p:extLst>
      <p:ext uri="{BB962C8B-B14F-4D97-AF65-F5344CB8AC3E}">
        <p14:creationId xmlns:p14="http://schemas.microsoft.com/office/powerpoint/2010/main" val="2957896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314632"/>
            <a:ext cx="10515600" cy="5862331"/>
          </a:xfrm>
        </p:spPr>
        <p:txBody>
          <a:bodyPr>
            <a:normAutofit lnSpcReduction="10000"/>
          </a:bodyPr>
          <a:lstStyle/>
          <a:p>
            <a:r>
              <a:rPr lang="en-US" dirty="0" smtClean="0"/>
              <a:t>Pre-writing activities:</a:t>
            </a:r>
          </a:p>
          <a:p>
            <a:r>
              <a:rPr lang="en-US" dirty="0" smtClean="0"/>
              <a:t>Ask them what the visit will be about (either in writing or orally)</a:t>
            </a:r>
          </a:p>
          <a:p>
            <a:r>
              <a:rPr lang="en-US" dirty="0" smtClean="0"/>
              <a:t>Give jumbled words (sentences) about the museum and have them put them in the correct order.</a:t>
            </a:r>
          </a:p>
          <a:p>
            <a:r>
              <a:rPr lang="en-US" dirty="0" smtClean="0"/>
              <a:t>While-writing activities:</a:t>
            </a:r>
          </a:p>
          <a:p>
            <a:r>
              <a:rPr lang="en-US" dirty="0" smtClean="0"/>
              <a:t>Give directions to students. Ask them to locate the painting.</a:t>
            </a:r>
          </a:p>
          <a:p>
            <a:r>
              <a:rPr lang="en-US" dirty="0"/>
              <a:t>Set up different locations for different groups and then come together to discuss what they saw</a:t>
            </a:r>
            <a:r>
              <a:rPr lang="en-US" dirty="0" smtClean="0"/>
              <a:t>.</a:t>
            </a:r>
          </a:p>
          <a:p>
            <a:r>
              <a:rPr lang="en-US" dirty="0" smtClean="0"/>
              <a:t>Ask them to write about two paintings. (What they liked or disliked?</a:t>
            </a:r>
          </a:p>
          <a:p>
            <a:r>
              <a:rPr lang="en-US" dirty="0" smtClean="0"/>
              <a:t>Post-writing activities:</a:t>
            </a:r>
          </a:p>
          <a:p>
            <a:r>
              <a:rPr lang="en-US" dirty="0" smtClean="0"/>
              <a:t>Quiz about the museum.</a:t>
            </a:r>
          </a:p>
          <a:p>
            <a:r>
              <a:rPr lang="en-US" dirty="0" smtClean="0"/>
              <a:t>Ask them to write a review, summary or a blog. </a:t>
            </a:r>
            <a:endParaRPr lang="tr-TR" dirty="0"/>
          </a:p>
        </p:txBody>
      </p:sp>
    </p:spTree>
    <p:extLst>
      <p:ext uri="{BB962C8B-B14F-4D97-AF65-F5344CB8AC3E}">
        <p14:creationId xmlns:p14="http://schemas.microsoft.com/office/powerpoint/2010/main" val="293817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Text Placeholder 2"/>
          <p:cNvSpPr>
            <a:spLocks noGrp="1"/>
          </p:cNvSpPr>
          <p:nvPr>
            <p:ph type="body" idx="1"/>
          </p:nvPr>
        </p:nvSpPr>
        <p:spPr/>
        <p:txBody>
          <a:bodyPr/>
          <a:lstStyle/>
          <a:p>
            <a:r>
              <a:rPr lang="en-US" sz="3600" dirty="0" smtClean="0"/>
              <a:t>Please, answer the questions.</a:t>
            </a:r>
          </a:p>
          <a:p>
            <a:r>
              <a:rPr lang="en-US" dirty="0">
                <a:hlinkClick r:id="rId2"/>
              </a:rPr>
              <a:t>https://</a:t>
            </a:r>
            <a:r>
              <a:rPr lang="en-US" dirty="0" smtClean="0">
                <a:hlinkClick r:id="rId2"/>
              </a:rPr>
              <a:t>forms.gle/wQv8rbUHqFheSm227</a:t>
            </a:r>
            <a:endParaRPr lang="en-US" dirty="0" smtClean="0"/>
          </a:p>
          <a:p>
            <a:endParaRPr lang="en-US" dirty="0" smtClean="0"/>
          </a:p>
          <a:p>
            <a:endParaRPr lang="tr-T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4639" y="2386629"/>
            <a:ext cx="3790334" cy="3790334"/>
          </a:xfrm>
          <a:prstGeom prst="rect">
            <a:avLst/>
          </a:prstGeom>
        </p:spPr>
      </p:pic>
    </p:spTree>
    <p:extLst>
      <p:ext uri="{BB962C8B-B14F-4D97-AF65-F5344CB8AC3E}">
        <p14:creationId xmlns:p14="http://schemas.microsoft.com/office/powerpoint/2010/main" val="345182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09964"/>
            <a:ext cx="10515600" cy="4966999"/>
          </a:xfrm>
        </p:spPr>
        <p:txBody>
          <a:bodyPr/>
          <a:lstStyle/>
          <a:p>
            <a:endParaRPr lang="en-US" dirty="0" smtClean="0"/>
          </a:p>
          <a:p>
            <a:r>
              <a:rPr lang="en-US" dirty="0" smtClean="0"/>
              <a:t>Before watching:</a:t>
            </a:r>
          </a:p>
          <a:p>
            <a:endParaRPr lang="en-US" dirty="0" smtClean="0"/>
          </a:p>
          <a:p>
            <a:r>
              <a:rPr lang="en-US" dirty="0">
                <a:hlinkClick r:id="rId2"/>
              </a:rPr>
              <a:t>www.mindmeister.com</a:t>
            </a:r>
            <a:endParaRPr lang="en-US" dirty="0"/>
          </a:p>
          <a:p>
            <a:r>
              <a:rPr lang="en-US" dirty="0">
                <a:hlinkClick r:id="rId3"/>
              </a:rPr>
              <a:t>www.miro.com</a:t>
            </a:r>
            <a:endParaRPr lang="en-US" dirty="0"/>
          </a:p>
          <a:p>
            <a:endParaRPr lang="en-US" dirty="0" smtClean="0"/>
          </a:p>
          <a:p>
            <a:r>
              <a:rPr lang="en-US" dirty="0" smtClean="0"/>
              <a:t>While watching</a:t>
            </a:r>
          </a:p>
          <a:p>
            <a:r>
              <a:rPr lang="en-US" dirty="0" smtClean="0"/>
              <a:t>After watching</a:t>
            </a:r>
          </a:p>
          <a:p>
            <a:endParaRPr lang="tr-TR" dirty="0"/>
          </a:p>
        </p:txBody>
      </p:sp>
      <p:sp>
        <p:nvSpPr>
          <p:cNvPr id="4" name="Rectangle 3"/>
          <p:cNvSpPr/>
          <p:nvPr/>
        </p:nvSpPr>
        <p:spPr>
          <a:xfrm>
            <a:off x="2880852" y="236571"/>
            <a:ext cx="6626942" cy="973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ffectLst>
                  <a:outerShdw blurRad="38100" dist="38100" dir="2700000" algn="tl">
                    <a:srgbClr val="000000">
                      <a:alpha val="43137"/>
                    </a:srgbClr>
                  </a:outerShdw>
                </a:effectLst>
              </a:rPr>
              <a:t>Using videos in the classroom (writing and listening skills</a:t>
            </a:r>
            <a:r>
              <a:rPr lang="en-US" dirty="0"/>
              <a:t>)</a:t>
            </a:r>
            <a:endParaRPr lang="tr-TR" dirty="0"/>
          </a:p>
        </p:txBody>
      </p:sp>
    </p:spTree>
    <p:extLst>
      <p:ext uri="{BB962C8B-B14F-4D97-AF65-F5344CB8AC3E}">
        <p14:creationId xmlns:p14="http://schemas.microsoft.com/office/powerpoint/2010/main" val="3693101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Marriages</a:t>
            </a:r>
            <a:endParaRPr lang="tr-TR" dirty="0"/>
          </a:p>
        </p:txBody>
      </p:sp>
      <p:sp>
        <p:nvSpPr>
          <p:cNvPr id="3" name="Text Placeholder 2"/>
          <p:cNvSpPr>
            <a:spLocks noGrp="1"/>
          </p:cNvSpPr>
          <p:nvPr>
            <p:ph type="body" idx="1"/>
          </p:nvPr>
        </p:nvSpPr>
        <p:spPr/>
        <p:txBody>
          <a:bodyPr/>
          <a:lstStyle/>
          <a:p>
            <a:r>
              <a:rPr lang="tr-TR" dirty="0"/>
              <a:t>https://padlet.com/berkmen1/16jbtlaacvyzox1h</a:t>
            </a:r>
          </a:p>
        </p:txBody>
      </p:sp>
      <p:pic>
        <p:nvPicPr>
          <p:cNvPr id="4" name="Picture 3" descr="QR code for this padlet"/>
          <p:cNvPicPr/>
          <p:nvPr/>
        </p:nvPicPr>
        <p:blipFill>
          <a:blip r:embed="rId2">
            <a:extLst>
              <a:ext uri="{28A0092B-C50C-407E-A947-70E740481C1C}">
                <a14:useLocalDpi xmlns:a14="http://schemas.microsoft.com/office/drawing/2010/main" val="0"/>
              </a:ext>
            </a:extLst>
          </a:blip>
          <a:srcRect/>
          <a:stretch>
            <a:fillRect/>
          </a:stretch>
        </p:blipFill>
        <p:spPr bwMode="auto">
          <a:xfrm>
            <a:off x="3764772" y="2720094"/>
            <a:ext cx="3718560" cy="3718560"/>
          </a:xfrm>
          <a:prstGeom prst="rect">
            <a:avLst/>
          </a:prstGeom>
          <a:noFill/>
          <a:ln>
            <a:noFill/>
          </a:ln>
        </p:spPr>
      </p:pic>
    </p:spTree>
    <p:extLst>
      <p:ext uri="{BB962C8B-B14F-4D97-AF65-F5344CB8AC3E}">
        <p14:creationId xmlns:p14="http://schemas.microsoft.com/office/powerpoint/2010/main" val="707102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65471"/>
            <a:ext cx="10515600" cy="5911492"/>
          </a:xfrm>
        </p:spPr>
        <p:txBody>
          <a:bodyPr/>
          <a:lstStyle/>
          <a:p>
            <a:endParaRPr lang="en-US" dirty="0"/>
          </a:p>
          <a:p>
            <a:endParaRPr lang="en-US" dirty="0" smtClean="0"/>
          </a:p>
          <a:p>
            <a:pPr marL="114300" indent="0">
              <a:buNone/>
            </a:pPr>
            <a:endParaRPr lang="en-US" dirty="0" smtClean="0"/>
          </a:p>
          <a:p>
            <a:endParaRPr lang="tr-TR" dirty="0"/>
          </a:p>
        </p:txBody>
      </p:sp>
      <p:pic>
        <p:nvPicPr>
          <p:cNvPr id="4" name="Picture 3"/>
          <p:cNvPicPr/>
          <p:nvPr/>
        </p:nvPicPr>
        <p:blipFill rotWithShape="1">
          <a:blip r:embed="rId2"/>
          <a:srcRect l="11905" t="21164" r="35053" b="25455"/>
          <a:stretch/>
        </p:blipFill>
        <p:spPr bwMode="auto">
          <a:xfrm>
            <a:off x="6164826" y="501445"/>
            <a:ext cx="5188973" cy="313649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45623" t="36296" r="37528" b="48030"/>
          <a:stretch/>
        </p:blipFill>
        <p:spPr bwMode="auto">
          <a:xfrm>
            <a:off x="609600" y="2389239"/>
            <a:ext cx="4872253" cy="26622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055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4"/>
          <p:cNvSpPr txBox="1">
            <a:spLocks noGrp="1"/>
          </p:cNvSpPr>
          <p:nvPr>
            <p:ph type="title"/>
          </p:nvPr>
        </p:nvSpPr>
        <p:spPr>
          <a:xfrm>
            <a:off x="838200" y="365126"/>
            <a:ext cx="10515600" cy="801824"/>
          </a:xfrm>
          <a:prstGeom prst="rect">
            <a:avLst/>
          </a:prstGeom>
          <a:noFill/>
          <a:ln>
            <a:noFill/>
          </a:ln>
        </p:spPr>
        <p:txBody>
          <a:bodyPr spcFirstLastPara="1" wrap="square" lIns="91425" tIns="45700" rIns="91425" bIns="45700" anchor="ctr" anchorCtr="0">
            <a:normAutofit fontScale="90000"/>
          </a:bodyPr>
          <a:lstStyle/>
          <a:p>
            <a:pPr lvl="0">
              <a:buSzPct val="100000"/>
            </a:pPr>
            <a:r>
              <a:rPr lang="en-US" dirty="0"/>
              <a:t/>
            </a:r>
            <a:br>
              <a:rPr lang="en-US" dirty="0"/>
            </a:br>
            <a:r>
              <a:rPr lang="en-US" dirty="0"/>
              <a:t/>
            </a:r>
            <a:br>
              <a:rPr lang="en-US" dirty="0"/>
            </a:br>
            <a:endParaRPr dirty="0"/>
          </a:p>
        </p:txBody>
      </p:sp>
      <p:sp>
        <p:nvSpPr>
          <p:cNvPr id="314" name="Google Shape;314;p24"/>
          <p:cNvSpPr txBox="1">
            <a:spLocks noGrp="1"/>
          </p:cNvSpPr>
          <p:nvPr>
            <p:ph type="body" idx="1"/>
          </p:nvPr>
        </p:nvSpPr>
        <p:spPr>
          <a:xfrm>
            <a:off x="838200" y="294968"/>
            <a:ext cx="10515600" cy="6340963"/>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800"/>
            </a:pPr>
            <a:r>
              <a:rPr lang="en-US" b="1" dirty="0"/>
              <a:t>Pre-listening</a:t>
            </a:r>
            <a:endParaRPr lang="en-US" dirty="0" smtClean="0"/>
          </a:p>
          <a:p>
            <a:pPr marL="228600" lvl="0" indent="-228600" algn="l" rtl="0">
              <a:lnSpc>
                <a:spcPct val="90000"/>
              </a:lnSpc>
              <a:spcBef>
                <a:spcPts val="0"/>
              </a:spcBef>
              <a:spcAft>
                <a:spcPts val="0"/>
              </a:spcAft>
              <a:buClr>
                <a:schemeClr val="dk1"/>
              </a:buClr>
              <a:buSzPts val="2800"/>
              <a:buChar char="•"/>
            </a:pPr>
            <a:r>
              <a:rPr lang="en-US" dirty="0" smtClean="0"/>
              <a:t>Aim</a:t>
            </a:r>
            <a:r>
              <a:rPr lang="en-US" dirty="0"/>
              <a:t>: To generate interest, introduce vocabulary, activate knowledge about the topic, make predictions using the visuals.</a:t>
            </a:r>
            <a:endParaRPr dirty="0"/>
          </a:p>
          <a:p>
            <a:pPr marL="228600" lvl="0" indent="-228600" algn="l" rtl="0">
              <a:lnSpc>
                <a:spcPct val="90000"/>
              </a:lnSpc>
              <a:spcBef>
                <a:spcPts val="1000"/>
              </a:spcBef>
              <a:spcAft>
                <a:spcPts val="0"/>
              </a:spcAft>
              <a:buClr>
                <a:schemeClr val="dk1"/>
              </a:buClr>
              <a:buSzPts val="2800"/>
              <a:buChar char="•"/>
            </a:pPr>
            <a:r>
              <a:rPr lang="en-US" dirty="0"/>
              <a:t>Materials: Pictures in the video.</a:t>
            </a:r>
            <a:endParaRPr dirty="0"/>
          </a:p>
          <a:p>
            <a:pPr marL="228600" lvl="0" indent="-228600" algn="l" rtl="0">
              <a:lnSpc>
                <a:spcPct val="90000"/>
              </a:lnSpc>
              <a:spcBef>
                <a:spcPts val="1000"/>
              </a:spcBef>
              <a:spcAft>
                <a:spcPts val="0"/>
              </a:spcAft>
              <a:buClr>
                <a:schemeClr val="dk1"/>
              </a:buClr>
              <a:buSzPts val="2800"/>
              <a:buChar char="•"/>
            </a:pPr>
            <a:r>
              <a:rPr lang="en-US" dirty="0"/>
              <a:t>Instructions: </a:t>
            </a:r>
            <a:endParaRPr dirty="0"/>
          </a:p>
          <a:p>
            <a:pPr marL="514350" lvl="0" indent="-514350" algn="l" rtl="0">
              <a:lnSpc>
                <a:spcPct val="90000"/>
              </a:lnSpc>
              <a:spcBef>
                <a:spcPts val="1000"/>
              </a:spcBef>
              <a:spcAft>
                <a:spcPts val="0"/>
              </a:spcAft>
              <a:buClr>
                <a:schemeClr val="dk1"/>
              </a:buClr>
              <a:buSzPts val="2800"/>
              <a:buAutoNum type="arabicPeriod"/>
            </a:pPr>
            <a:r>
              <a:rPr lang="en-US" dirty="0"/>
              <a:t>Divide students into groups of 4. </a:t>
            </a:r>
            <a:endParaRPr dirty="0"/>
          </a:p>
          <a:p>
            <a:pPr marL="514350" lvl="0" indent="-514350" algn="l" rtl="0">
              <a:lnSpc>
                <a:spcPct val="90000"/>
              </a:lnSpc>
              <a:spcBef>
                <a:spcPts val="1000"/>
              </a:spcBef>
              <a:spcAft>
                <a:spcPts val="0"/>
              </a:spcAft>
              <a:buClr>
                <a:schemeClr val="dk1"/>
              </a:buClr>
              <a:buSzPts val="2800"/>
              <a:buAutoNum type="arabicPeriod"/>
            </a:pPr>
            <a:r>
              <a:rPr lang="en-US" dirty="0"/>
              <a:t>Ask students to come up with as many words as possible.</a:t>
            </a:r>
            <a:endParaRPr dirty="0"/>
          </a:p>
          <a:p>
            <a:pPr marL="514350" lvl="0" indent="-514350" algn="l" rtl="0">
              <a:lnSpc>
                <a:spcPct val="90000"/>
              </a:lnSpc>
              <a:spcBef>
                <a:spcPts val="1000"/>
              </a:spcBef>
              <a:spcAft>
                <a:spcPts val="0"/>
              </a:spcAft>
              <a:buClr>
                <a:schemeClr val="dk1"/>
              </a:buClr>
              <a:buSzPts val="2800"/>
              <a:buAutoNum type="arabicPeriod"/>
            </a:pPr>
            <a:r>
              <a:rPr lang="en-US" dirty="0"/>
              <a:t>Elicit answers.</a:t>
            </a:r>
            <a:endParaRPr dirty="0"/>
          </a:p>
          <a:p>
            <a:pPr marL="514350" lvl="0" indent="-514350" algn="l" rtl="0">
              <a:lnSpc>
                <a:spcPct val="90000"/>
              </a:lnSpc>
              <a:spcBef>
                <a:spcPts val="1000"/>
              </a:spcBef>
              <a:spcAft>
                <a:spcPts val="0"/>
              </a:spcAft>
              <a:buClr>
                <a:schemeClr val="dk1"/>
              </a:buClr>
              <a:buSzPts val="2800"/>
              <a:buAutoNum type="arabicPeriod"/>
            </a:pPr>
            <a:r>
              <a:rPr lang="en-US" dirty="0"/>
              <a:t>Tell them that the pictures are from a video and ask them what the topic of the video might be about. (you may write the topics on the board)</a:t>
            </a:r>
            <a:endParaRPr dirty="0"/>
          </a:p>
          <a:p>
            <a:pPr marL="514350" lvl="0" indent="-514350" algn="l" rtl="0">
              <a:lnSpc>
                <a:spcPct val="90000"/>
              </a:lnSpc>
              <a:spcBef>
                <a:spcPts val="1000"/>
              </a:spcBef>
              <a:spcAft>
                <a:spcPts val="0"/>
              </a:spcAft>
              <a:buClr>
                <a:schemeClr val="dk1"/>
              </a:buClr>
              <a:buSzPts val="2800"/>
              <a:buAutoNum type="arabicPeriod"/>
            </a:pPr>
            <a:r>
              <a:rPr lang="en-US" dirty="0"/>
              <a:t>Watch the video and let students check their predictions about the topic.</a:t>
            </a:r>
            <a:endParaRP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363794"/>
            <a:ext cx="10515600" cy="5813169"/>
          </a:xfrm>
        </p:spPr>
        <p:txBody>
          <a:bodyPr/>
          <a:lstStyle/>
          <a:p>
            <a:r>
              <a:rPr lang="en-US" dirty="0"/>
              <a:t>3</a:t>
            </a:r>
            <a:r>
              <a:rPr lang="en-US" dirty="0" smtClean="0"/>
              <a:t>. </a:t>
            </a:r>
          </a:p>
          <a:p>
            <a:endParaRPr lang="en-US" dirty="0"/>
          </a:p>
          <a:p>
            <a:endParaRPr lang="en-US" dirty="0" smtClean="0"/>
          </a:p>
          <a:p>
            <a:endParaRPr lang="en-US" dirty="0"/>
          </a:p>
          <a:p>
            <a:endParaRPr lang="en-US" dirty="0" smtClean="0"/>
          </a:p>
          <a:p>
            <a:r>
              <a:rPr lang="en-US" dirty="0"/>
              <a:t>4</a:t>
            </a:r>
            <a:r>
              <a:rPr lang="en-US" dirty="0" smtClean="0"/>
              <a:t>.  </a:t>
            </a:r>
            <a:endParaRPr lang="tr-TR" dirty="0"/>
          </a:p>
        </p:txBody>
      </p:sp>
      <p:pic>
        <p:nvPicPr>
          <p:cNvPr id="7" name="Picture 6"/>
          <p:cNvPicPr/>
          <p:nvPr/>
        </p:nvPicPr>
        <p:blipFill rotWithShape="1">
          <a:blip r:embed="rId2"/>
          <a:srcRect l="74735" t="27984" b="46619"/>
          <a:stretch/>
        </p:blipFill>
        <p:spPr bwMode="auto">
          <a:xfrm>
            <a:off x="2153140" y="677441"/>
            <a:ext cx="4798265" cy="2164081"/>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2"/>
          <a:srcRect l="8111" t="63727" r="60203" b="5938"/>
          <a:stretch/>
        </p:blipFill>
        <p:spPr bwMode="auto">
          <a:xfrm>
            <a:off x="1938183" y="3270378"/>
            <a:ext cx="4796913" cy="26790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945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Picture 3"/>
          <p:cNvPicPr>
            <a:picLocks noChangeAspect="1"/>
          </p:cNvPicPr>
          <p:nvPr/>
        </p:nvPicPr>
        <p:blipFill>
          <a:blip r:embed="rId2"/>
          <a:stretch>
            <a:fillRect/>
          </a:stretch>
        </p:blipFill>
        <p:spPr>
          <a:xfrm>
            <a:off x="1023697" y="1533832"/>
            <a:ext cx="9280509" cy="4627472"/>
          </a:xfrm>
          <a:prstGeom prst="rect">
            <a:avLst/>
          </a:prstGeom>
        </p:spPr>
      </p:pic>
    </p:spTree>
    <p:extLst>
      <p:ext uri="{BB962C8B-B14F-4D97-AF65-F5344CB8AC3E}">
        <p14:creationId xmlns:p14="http://schemas.microsoft.com/office/powerpoint/2010/main" val="1113795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6"/>
          <p:cNvSpPr txBox="1">
            <a:spLocks noGrp="1"/>
          </p:cNvSpPr>
          <p:nvPr>
            <p:ph type="title"/>
          </p:nvPr>
        </p:nvSpPr>
        <p:spPr>
          <a:xfrm>
            <a:off x="838200" y="365126"/>
            <a:ext cx="10515600" cy="53944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n-US" sz="3600" b="1" dirty="0"/>
              <a:t>While-listening</a:t>
            </a:r>
            <a:endParaRPr sz="3600" b="1" dirty="0"/>
          </a:p>
        </p:txBody>
      </p:sp>
      <p:sp>
        <p:nvSpPr>
          <p:cNvPr id="327" name="Google Shape;327;p26"/>
          <p:cNvSpPr txBox="1">
            <a:spLocks noGrp="1"/>
          </p:cNvSpPr>
          <p:nvPr>
            <p:ph type="body" idx="1"/>
          </p:nvPr>
        </p:nvSpPr>
        <p:spPr>
          <a:xfrm>
            <a:off x="838200" y="904568"/>
            <a:ext cx="10515600" cy="527239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Aim: To practice note-taking skills while watching the video.</a:t>
            </a:r>
            <a:endParaRPr dirty="0"/>
          </a:p>
          <a:p>
            <a:pPr marL="228600" lvl="0" indent="-228600" algn="l" rtl="0">
              <a:lnSpc>
                <a:spcPct val="90000"/>
              </a:lnSpc>
              <a:spcBef>
                <a:spcPts val="1000"/>
              </a:spcBef>
              <a:spcAft>
                <a:spcPts val="0"/>
              </a:spcAft>
              <a:buClr>
                <a:schemeClr val="dk1"/>
              </a:buClr>
              <a:buSzPts val="2800"/>
              <a:buChar char="•"/>
            </a:pPr>
            <a:r>
              <a:rPr lang="en-US" dirty="0"/>
              <a:t>Materials: A fill-in-blanks activity and comprehension questions.</a:t>
            </a:r>
            <a:endParaRPr dirty="0"/>
          </a:p>
          <a:p>
            <a:pPr marL="228600" lvl="0" indent="-228600" algn="l" rtl="0">
              <a:lnSpc>
                <a:spcPct val="90000"/>
              </a:lnSpc>
              <a:spcBef>
                <a:spcPts val="1000"/>
              </a:spcBef>
              <a:spcAft>
                <a:spcPts val="0"/>
              </a:spcAft>
              <a:buClr>
                <a:schemeClr val="dk1"/>
              </a:buClr>
              <a:buSzPts val="2800"/>
              <a:buChar char="•"/>
            </a:pPr>
            <a:r>
              <a:rPr lang="en-US" dirty="0"/>
              <a:t>Instructions:</a:t>
            </a:r>
            <a:endParaRPr dirty="0"/>
          </a:p>
          <a:p>
            <a:pPr marL="514350" lvl="0" indent="-514350" algn="l" rtl="0">
              <a:lnSpc>
                <a:spcPct val="90000"/>
              </a:lnSpc>
              <a:spcBef>
                <a:spcPts val="1000"/>
              </a:spcBef>
              <a:spcAft>
                <a:spcPts val="0"/>
              </a:spcAft>
              <a:buClr>
                <a:schemeClr val="dk1"/>
              </a:buClr>
              <a:buSzPts val="2800"/>
              <a:buAutoNum type="arabicPeriod"/>
            </a:pPr>
            <a:r>
              <a:rPr lang="en-US" dirty="0" smtClean="0"/>
              <a:t>Give a comprehension check activity.</a:t>
            </a:r>
            <a:endParaRPr dirty="0"/>
          </a:p>
          <a:p>
            <a:pPr marL="514350" lvl="0" indent="-514350" algn="l" rtl="0">
              <a:lnSpc>
                <a:spcPct val="90000"/>
              </a:lnSpc>
              <a:spcBef>
                <a:spcPts val="1000"/>
              </a:spcBef>
              <a:spcAft>
                <a:spcPts val="0"/>
              </a:spcAft>
              <a:buClr>
                <a:schemeClr val="dk1"/>
              </a:buClr>
              <a:buSzPts val="2800"/>
              <a:buAutoNum type="arabicPeriod"/>
            </a:pPr>
            <a:r>
              <a:rPr lang="en-US" dirty="0"/>
              <a:t>Ask them to complete the activity individually.</a:t>
            </a:r>
            <a:endParaRPr dirty="0"/>
          </a:p>
          <a:p>
            <a:pPr marL="514350" lvl="0" indent="-514350" algn="l" rtl="0">
              <a:lnSpc>
                <a:spcPct val="90000"/>
              </a:lnSpc>
              <a:spcBef>
                <a:spcPts val="1000"/>
              </a:spcBef>
              <a:spcAft>
                <a:spcPts val="0"/>
              </a:spcAft>
              <a:buClr>
                <a:schemeClr val="dk1"/>
              </a:buClr>
              <a:buSzPts val="2800"/>
              <a:buAutoNum type="arabicPeriod"/>
            </a:pPr>
            <a:r>
              <a:rPr lang="en-US" dirty="0"/>
              <a:t>Ask them to compare their answers with their pairs.</a:t>
            </a:r>
            <a:endParaRPr dirty="0"/>
          </a:p>
          <a:p>
            <a:pPr marL="514350" lvl="0" indent="-514350" algn="l" rtl="0">
              <a:lnSpc>
                <a:spcPct val="90000"/>
              </a:lnSpc>
              <a:spcBef>
                <a:spcPts val="1000"/>
              </a:spcBef>
              <a:spcAft>
                <a:spcPts val="0"/>
              </a:spcAft>
              <a:buClr>
                <a:schemeClr val="dk1"/>
              </a:buClr>
              <a:buSzPts val="2800"/>
              <a:buAutoNum type="arabicPeriod"/>
            </a:pPr>
            <a:r>
              <a:rPr lang="en-US" dirty="0"/>
              <a:t>Elicit the answers and watch the video again (if necessary</a:t>
            </a:r>
            <a:r>
              <a:rPr lang="en-US" dirty="0" smtClean="0"/>
              <a:t>).</a:t>
            </a: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tr-TR" dirty="0"/>
          </a:p>
        </p:txBody>
      </p:sp>
      <p:sp>
        <p:nvSpPr>
          <p:cNvPr id="3" name="Text Placeholder 2"/>
          <p:cNvSpPr>
            <a:spLocks noGrp="1"/>
          </p:cNvSpPr>
          <p:nvPr>
            <p:ph type="body" idx="1"/>
          </p:nvPr>
        </p:nvSpPr>
        <p:spPr>
          <a:xfrm>
            <a:off x="838200" y="278674"/>
            <a:ext cx="10515600" cy="5898289"/>
          </a:xfrm>
        </p:spPr>
        <p:txBody>
          <a:bodyPr/>
          <a:lstStyle/>
          <a:p>
            <a:r>
              <a:rPr lang="en-US" sz="3200" b="1" dirty="0" smtClean="0"/>
              <a:t>2. Dubbing</a:t>
            </a:r>
            <a:endParaRPr lang="en-US" sz="3200" dirty="0" smtClean="0">
              <a:hlinkClick r:id="rId2"/>
            </a:endParaRPr>
          </a:p>
          <a:p>
            <a:r>
              <a:rPr lang="en-US" dirty="0">
                <a:hlinkClick r:id="rId2"/>
              </a:rPr>
              <a:t>https://www.wingclips.com/movie-clips/the-break-up/leaving-the-argument</a:t>
            </a:r>
          </a:p>
          <a:p>
            <a:r>
              <a:rPr lang="tr-TR" dirty="0" smtClean="0">
                <a:hlinkClick r:id="rId2"/>
              </a:rPr>
              <a:t>https</a:t>
            </a:r>
            <a:r>
              <a:rPr lang="tr-TR" dirty="0">
                <a:hlinkClick r:id="rId2"/>
              </a:rPr>
              <a:t>://www.youtube.com/watch?v=_bqhVqTuFO4</a:t>
            </a:r>
            <a:endParaRPr lang="en-US" dirty="0"/>
          </a:p>
          <a:p>
            <a:r>
              <a:rPr lang="en-US" dirty="0"/>
              <a:t>What’s going to happen next</a:t>
            </a:r>
            <a:r>
              <a:rPr lang="en-US" dirty="0" smtClean="0"/>
              <a:t>?</a:t>
            </a:r>
          </a:p>
          <a:p>
            <a:r>
              <a:rPr lang="en-US" sz="3600" b="1" dirty="0" smtClean="0"/>
              <a:t>3. Arranging the pictures and/or texts in the correct order</a:t>
            </a:r>
            <a:endParaRPr lang="en-US" sz="3600" b="1" dirty="0"/>
          </a:p>
          <a:p>
            <a:endParaRPr lang="tr-TR" dirty="0"/>
          </a:p>
        </p:txBody>
      </p:sp>
    </p:spTree>
    <p:extLst>
      <p:ext uri="{BB962C8B-B14F-4D97-AF65-F5344CB8AC3E}">
        <p14:creationId xmlns:p14="http://schemas.microsoft.com/office/powerpoint/2010/main" val="279616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341745"/>
            <a:ext cx="10515600" cy="5835218"/>
          </a:xfrm>
        </p:spPr>
        <p:txBody>
          <a:bodyPr/>
          <a:lstStyle/>
          <a:p>
            <a:r>
              <a:rPr lang="en-US" dirty="0" smtClean="0"/>
              <a:t>Websites for mind maps</a:t>
            </a:r>
          </a:p>
          <a:p>
            <a:r>
              <a:rPr lang="en-US" dirty="0" smtClean="0">
                <a:hlinkClick r:id="rId3"/>
              </a:rPr>
              <a:t>www.mindmeister.com</a:t>
            </a:r>
            <a:endParaRPr lang="en-US" dirty="0" smtClean="0"/>
          </a:p>
          <a:p>
            <a:r>
              <a:rPr lang="en-US" dirty="0" smtClean="0">
                <a:hlinkClick r:id="rId4"/>
              </a:rPr>
              <a:t>www.miro.com</a:t>
            </a:r>
            <a:endParaRPr lang="en-US" dirty="0" smtClean="0"/>
          </a:p>
          <a:p>
            <a:r>
              <a:rPr lang="en-US" dirty="0"/>
              <a:t>Online </a:t>
            </a:r>
            <a:r>
              <a:rPr lang="en-US" dirty="0" smtClean="0"/>
              <a:t>diary: </a:t>
            </a:r>
          </a:p>
          <a:p>
            <a:r>
              <a:rPr lang="en-US" dirty="0" smtClean="0">
                <a:hlinkClick r:id="rId5"/>
              </a:rPr>
              <a:t>www.padlet.com</a:t>
            </a:r>
            <a:endParaRPr lang="en-US" dirty="0" smtClean="0">
              <a:hlinkClick r:id="rId6"/>
            </a:endParaRPr>
          </a:p>
          <a:p>
            <a:r>
              <a:rPr lang="en-US" dirty="0" smtClean="0">
                <a:hlinkClick r:id="rId6"/>
              </a:rPr>
              <a:t>www.penzu.com</a:t>
            </a:r>
            <a:endParaRPr lang="en-US" dirty="0" smtClean="0"/>
          </a:p>
          <a:p>
            <a:endParaRPr lang="en-US" dirty="0"/>
          </a:p>
          <a:p>
            <a:endParaRPr lang="en-US" dirty="0" smtClean="0"/>
          </a:p>
          <a:p>
            <a:endParaRPr lang="en-US" dirty="0" smtClean="0"/>
          </a:p>
          <a:p>
            <a:endParaRPr lang="en-US" dirty="0" smtClean="0"/>
          </a:p>
          <a:p>
            <a:endParaRPr lang="tr-TR" dirty="0"/>
          </a:p>
        </p:txBody>
      </p:sp>
    </p:spTree>
    <p:extLst>
      <p:ext uri="{BB962C8B-B14F-4D97-AF65-F5344CB8AC3E}">
        <p14:creationId xmlns:p14="http://schemas.microsoft.com/office/powerpoint/2010/main" val="3405065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8"/>
          <p:cNvSpPr txBox="1">
            <a:spLocks noGrp="1"/>
          </p:cNvSpPr>
          <p:nvPr>
            <p:ph type="title"/>
          </p:nvPr>
        </p:nvSpPr>
        <p:spPr>
          <a:xfrm>
            <a:off x="838200" y="365125"/>
            <a:ext cx="10515600" cy="8192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Post-listening</a:t>
            </a:r>
            <a:endParaRPr b="1"/>
          </a:p>
        </p:txBody>
      </p:sp>
      <p:sp>
        <p:nvSpPr>
          <p:cNvPr id="338" name="Google Shape;338;p28"/>
          <p:cNvSpPr txBox="1">
            <a:spLocks noGrp="1"/>
          </p:cNvSpPr>
          <p:nvPr>
            <p:ph type="body" idx="1"/>
          </p:nvPr>
        </p:nvSpPr>
        <p:spPr>
          <a:xfrm>
            <a:off x="838200" y="1184366"/>
            <a:ext cx="10515600" cy="499259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Aims: To expand the knowledge about the topic, think critically and express opinions.</a:t>
            </a:r>
            <a:endParaRPr dirty="0"/>
          </a:p>
          <a:p>
            <a:pPr marL="228600" lvl="0" indent="-228600" algn="l" rtl="0">
              <a:lnSpc>
                <a:spcPct val="90000"/>
              </a:lnSpc>
              <a:spcBef>
                <a:spcPts val="1000"/>
              </a:spcBef>
              <a:spcAft>
                <a:spcPts val="0"/>
              </a:spcAft>
              <a:buClr>
                <a:schemeClr val="dk1"/>
              </a:buClr>
              <a:buSzPts val="2800"/>
              <a:buChar char="•"/>
            </a:pPr>
            <a:r>
              <a:rPr lang="en-US" dirty="0"/>
              <a:t>Materials: Questions for discussion.</a:t>
            </a:r>
            <a:endParaRPr dirty="0"/>
          </a:p>
          <a:p>
            <a:pPr marL="228600" lvl="0" indent="-228600" algn="l" rtl="0">
              <a:lnSpc>
                <a:spcPct val="90000"/>
              </a:lnSpc>
              <a:spcBef>
                <a:spcPts val="1000"/>
              </a:spcBef>
              <a:spcAft>
                <a:spcPts val="0"/>
              </a:spcAft>
              <a:buClr>
                <a:schemeClr val="dk1"/>
              </a:buClr>
              <a:buSzPts val="2800"/>
              <a:buChar char="•"/>
            </a:pPr>
            <a:r>
              <a:rPr lang="en-US" dirty="0"/>
              <a:t>Instructions:</a:t>
            </a:r>
            <a:endParaRPr dirty="0"/>
          </a:p>
          <a:p>
            <a:pPr marL="514350" lvl="0" indent="-514350" algn="l" rtl="0">
              <a:lnSpc>
                <a:spcPct val="90000"/>
              </a:lnSpc>
              <a:spcBef>
                <a:spcPts val="1000"/>
              </a:spcBef>
              <a:spcAft>
                <a:spcPts val="0"/>
              </a:spcAft>
              <a:buClr>
                <a:schemeClr val="dk1"/>
              </a:buClr>
              <a:buSzPts val="2800"/>
              <a:buAutoNum type="arabicPeriod"/>
            </a:pPr>
            <a:r>
              <a:rPr lang="en-US" dirty="0"/>
              <a:t>Ask students to work in small groups.</a:t>
            </a:r>
            <a:endParaRPr dirty="0"/>
          </a:p>
          <a:p>
            <a:pPr marL="514350" lvl="0" indent="-514350" algn="l" rtl="0">
              <a:lnSpc>
                <a:spcPct val="90000"/>
              </a:lnSpc>
              <a:spcBef>
                <a:spcPts val="1000"/>
              </a:spcBef>
              <a:spcAft>
                <a:spcPts val="0"/>
              </a:spcAft>
              <a:buClr>
                <a:schemeClr val="dk1"/>
              </a:buClr>
              <a:buSzPts val="2800"/>
              <a:buAutoNum type="arabicPeriod"/>
            </a:pPr>
            <a:r>
              <a:rPr lang="en-US" dirty="0"/>
              <a:t>Ask each group to share their discussion results.</a:t>
            </a:r>
            <a:endParaRPr dirty="0"/>
          </a:p>
          <a:p>
            <a:pPr marL="0" lvl="0" indent="0">
              <a:spcBef>
                <a:spcPts val="0"/>
              </a:spcBef>
              <a:buSzPts val="2800"/>
              <a:buNone/>
            </a:pPr>
            <a:r>
              <a:rPr lang="en-US" b="1" dirty="0"/>
              <a:t>Activity:</a:t>
            </a:r>
            <a:endParaRPr lang="en-US" dirty="0"/>
          </a:p>
          <a:p>
            <a:pPr marL="514350" lvl="0" indent="-514350">
              <a:buSzPts val="2800"/>
              <a:buAutoNum type="arabicPeriod"/>
            </a:pPr>
            <a:r>
              <a:rPr lang="en-US" dirty="0"/>
              <a:t>What was the most </a:t>
            </a:r>
            <a:r>
              <a:rPr lang="en-US" dirty="0" smtClean="0"/>
              <a:t>interesting </a:t>
            </a:r>
            <a:r>
              <a:rPr lang="en-US" dirty="0"/>
              <a:t>thing </a:t>
            </a:r>
            <a:r>
              <a:rPr lang="en-US" dirty="0" smtClean="0"/>
              <a:t>in the video</a:t>
            </a:r>
            <a:r>
              <a:rPr lang="en-US" dirty="0"/>
              <a:t>?</a:t>
            </a:r>
          </a:p>
          <a:p>
            <a:pPr marL="514350" lvl="0" indent="-514350">
              <a:buSzPts val="2800"/>
              <a:buAutoNum type="arabicPeriod"/>
            </a:pPr>
            <a:r>
              <a:rPr lang="en-US" dirty="0"/>
              <a:t>How are </a:t>
            </a:r>
            <a:r>
              <a:rPr lang="en-US" dirty="0" smtClean="0"/>
              <a:t>couples in your culture?</a:t>
            </a:r>
            <a:endParaRPr lang="en-US"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Objectives</a:t>
            </a:r>
            <a:endParaRPr dirty="0"/>
          </a:p>
        </p:txBody>
      </p:sp>
      <p:sp>
        <p:nvSpPr>
          <p:cNvPr id="176" name="Google Shape;176;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635000" indent="-457200">
              <a:spcBef>
                <a:spcPts val="0"/>
              </a:spcBef>
              <a:buSzPts val="2800"/>
            </a:pPr>
            <a:r>
              <a:rPr lang="en-US" sz="3600" dirty="0" smtClean="0"/>
              <a:t>Discuss the use of technology in the classroom</a:t>
            </a:r>
          </a:p>
          <a:p>
            <a:pPr marL="635000" indent="-457200">
              <a:spcBef>
                <a:spcPts val="0"/>
              </a:spcBef>
              <a:buSzPts val="2800"/>
            </a:pPr>
            <a:r>
              <a:rPr lang="en-US" sz="3600" dirty="0" smtClean="0"/>
              <a:t>Introduce activities/websites that can be used in the writing class</a:t>
            </a:r>
          </a:p>
          <a:p>
            <a:pPr marL="635000" indent="-457200">
              <a:spcBef>
                <a:spcPts val="0"/>
              </a:spcBef>
              <a:buSzPts val="2800"/>
            </a:pPr>
            <a:r>
              <a:rPr lang="en-US" sz="3600" dirty="0" smtClean="0"/>
              <a:t>Explore tools for writing activities</a:t>
            </a:r>
            <a:endParaRPr sz="3600" dirty="0"/>
          </a:p>
        </p:txBody>
      </p:sp>
      <p:pic>
        <p:nvPicPr>
          <p:cNvPr id="2" name="Picture 1"/>
          <p:cNvPicPr>
            <a:picLocks noChangeAspect="1"/>
          </p:cNvPicPr>
          <p:nvPr/>
        </p:nvPicPr>
        <p:blipFill>
          <a:blip r:embed="rId3"/>
          <a:stretch>
            <a:fillRect/>
          </a:stretch>
        </p:blipFill>
        <p:spPr>
          <a:xfrm>
            <a:off x="6845499" y="3794692"/>
            <a:ext cx="4598670" cy="306330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9937" y="206478"/>
            <a:ext cx="10972800" cy="5949183"/>
          </a:xfrm>
        </p:spPr>
        <p:txBody>
          <a:bodyPr/>
          <a:lstStyle/>
          <a:p>
            <a:pPr marL="228600" lvl="0" indent="-228600">
              <a:buSzPct val="100000"/>
            </a:pPr>
            <a:r>
              <a:rPr lang="en-US" sz="2400" u="sng" dirty="0" smtClean="0">
                <a:solidFill>
                  <a:schemeClr val="hlink"/>
                </a:solidFill>
                <a:hlinkClick r:id="rId2"/>
              </a:rPr>
              <a:t>www.animaker.com</a:t>
            </a:r>
          </a:p>
          <a:p>
            <a:pPr marL="228600" lvl="0" indent="-228600">
              <a:buSzPct val="100000"/>
            </a:pPr>
            <a:r>
              <a:rPr lang="en-US" sz="2400" u="sng" dirty="0" smtClean="0">
                <a:solidFill>
                  <a:schemeClr val="hlink"/>
                </a:solidFill>
                <a:hlinkClick r:id="rId2"/>
              </a:rPr>
              <a:t>https</a:t>
            </a:r>
            <a:r>
              <a:rPr lang="en-US" sz="2400" u="sng" dirty="0">
                <a:solidFill>
                  <a:schemeClr val="hlink"/>
                </a:solidFill>
                <a:hlinkClick r:id="rId2"/>
              </a:rPr>
              <a:t>://learnenglishteens.britishcouncil.org/skills/listening</a:t>
            </a:r>
            <a:endParaRPr lang="en-US" sz="2400" dirty="0"/>
          </a:p>
          <a:p>
            <a:pPr marL="228600" lvl="0" indent="-228600">
              <a:buSzPct val="100000"/>
            </a:pPr>
            <a:r>
              <a:rPr lang="en-US" sz="2400" u="sng" dirty="0">
                <a:solidFill>
                  <a:schemeClr val="hlink"/>
                </a:solidFill>
                <a:hlinkClick r:id="rId3"/>
              </a:rPr>
              <a:t>https://eslvideo.com/</a:t>
            </a:r>
            <a:endParaRPr lang="en-US" sz="2400" dirty="0"/>
          </a:p>
          <a:p>
            <a:pPr marL="228600" lvl="0" indent="-228600">
              <a:buSzPct val="100000"/>
            </a:pPr>
            <a:r>
              <a:rPr lang="en-US" sz="2400" u="sng" dirty="0">
                <a:solidFill>
                  <a:schemeClr val="hlink"/>
                </a:solidFill>
                <a:hlinkClick r:id="rId4"/>
              </a:rPr>
              <a:t>https://eslbrains.com/</a:t>
            </a:r>
            <a:endParaRPr lang="en-US" sz="2400" dirty="0"/>
          </a:p>
          <a:p>
            <a:pPr marL="228600" lvl="0" indent="-228600">
              <a:buSzPct val="100000"/>
            </a:pPr>
            <a:r>
              <a:rPr lang="en-US" sz="2400" u="sng" dirty="0">
                <a:solidFill>
                  <a:schemeClr val="hlink"/>
                </a:solidFill>
                <a:hlinkClick r:id="rId5"/>
              </a:rPr>
              <a:t>https://lyricstraining.com/</a:t>
            </a:r>
            <a:endParaRPr lang="en-US" sz="2400" dirty="0"/>
          </a:p>
          <a:p>
            <a:pPr marL="228600" lvl="0" indent="-228600">
              <a:buSzPct val="100000"/>
            </a:pPr>
            <a:r>
              <a:rPr lang="en-US" sz="2400" u="sng" dirty="0">
                <a:solidFill>
                  <a:schemeClr val="hlink"/>
                </a:solidFill>
                <a:hlinkClick r:id="rId6"/>
              </a:rPr>
              <a:t>https://www.elllo.org/index.htm</a:t>
            </a:r>
            <a:endParaRPr lang="en-US" sz="2400" dirty="0"/>
          </a:p>
          <a:p>
            <a:endParaRPr lang="tr-TR" dirty="0"/>
          </a:p>
        </p:txBody>
      </p:sp>
      <p:pic>
        <p:nvPicPr>
          <p:cNvPr id="4" name="Picture 3"/>
          <p:cNvPicPr>
            <a:picLocks noChangeAspect="1"/>
          </p:cNvPicPr>
          <p:nvPr/>
        </p:nvPicPr>
        <p:blipFill>
          <a:blip r:embed="rId7"/>
          <a:stretch>
            <a:fillRect/>
          </a:stretch>
        </p:blipFill>
        <p:spPr>
          <a:xfrm>
            <a:off x="9132961" y="967503"/>
            <a:ext cx="4102964" cy="2609314"/>
          </a:xfrm>
          <a:prstGeom prst="rect">
            <a:avLst/>
          </a:prstGeom>
        </p:spPr>
      </p:pic>
      <p:pic>
        <p:nvPicPr>
          <p:cNvPr id="5" name="Picture 4"/>
          <p:cNvPicPr>
            <a:picLocks noChangeAspect="1"/>
          </p:cNvPicPr>
          <p:nvPr/>
        </p:nvPicPr>
        <p:blipFill>
          <a:blip r:embed="rId8"/>
          <a:stretch>
            <a:fillRect/>
          </a:stretch>
        </p:blipFill>
        <p:spPr>
          <a:xfrm>
            <a:off x="209937" y="3387038"/>
            <a:ext cx="4389500" cy="2731245"/>
          </a:xfrm>
          <a:prstGeom prst="rect">
            <a:avLst/>
          </a:prstGeom>
        </p:spPr>
      </p:pic>
      <p:pic>
        <p:nvPicPr>
          <p:cNvPr id="6" name="Picture 5"/>
          <p:cNvPicPr>
            <a:picLocks noChangeAspect="1"/>
          </p:cNvPicPr>
          <p:nvPr/>
        </p:nvPicPr>
        <p:blipFill>
          <a:blip r:embed="rId9"/>
          <a:stretch>
            <a:fillRect/>
          </a:stretch>
        </p:blipFill>
        <p:spPr>
          <a:xfrm>
            <a:off x="4743461" y="802110"/>
            <a:ext cx="4359018" cy="2584928"/>
          </a:xfrm>
          <a:prstGeom prst="rect">
            <a:avLst/>
          </a:prstGeom>
        </p:spPr>
      </p:pic>
      <p:pic>
        <p:nvPicPr>
          <p:cNvPr id="7" name="Picture 6"/>
          <p:cNvPicPr>
            <a:picLocks noChangeAspect="1"/>
          </p:cNvPicPr>
          <p:nvPr/>
        </p:nvPicPr>
        <p:blipFill>
          <a:blip r:embed="rId10"/>
          <a:stretch>
            <a:fillRect/>
          </a:stretch>
        </p:blipFill>
        <p:spPr>
          <a:xfrm>
            <a:off x="4395584" y="4145705"/>
            <a:ext cx="3877392" cy="2658086"/>
          </a:xfrm>
          <a:prstGeom prst="rect">
            <a:avLst/>
          </a:prstGeom>
        </p:spPr>
      </p:pic>
      <p:pic>
        <p:nvPicPr>
          <p:cNvPr id="8" name="Picture 7"/>
          <p:cNvPicPr/>
          <p:nvPr/>
        </p:nvPicPr>
        <p:blipFill rotWithShape="1">
          <a:blip r:embed="rId11"/>
          <a:srcRect l="15741" t="11287" r="17989" b="8289"/>
          <a:stretch/>
        </p:blipFill>
        <p:spPr bwMode="auto">
          <a:xfrm>
            <a:off x="8391711" y="4097149"/>
            <a:ext cx="3817620" cy="26060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1911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1" name="Google Shape;361;p32"/>
          <p:cNvSpPr txBox="1">
            <a:spLocks noGrp="1"/>
          </p:cNvSpPr>
          <p:nvPr>
            <p:ph type="body" idx="1"/>
          </p:nvPr>
        </p:nvSpPr>
        <p:spPr>
          <a:xfrm>
            <a:off x="363794" y="98323"/>
            <a:ext cx="10990006" cy="6078640"/>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800"/>
            </a:pPr>
            <a:r>
              <a:rPr lang="en-US" dirty="0"/>
              <a:t>Websites to practice grammar</a:t>
            </a:r>
            <a:endParaRPr lang="en-US" u="sng" dirty="0" smtClean="0">
              <a:solidFill>
                <a:schemeClr val="hlink"/>
              </a:solidFill>
              <a:hlinkClick r:id="rId3"/>
            </a:endParaRPr>
          </a:p>
          <a:p>
            <a:pPr marL="228600" lvl="0" indent="-228600" algn="l" rtl="0">
              <a:lnSpc>
                <a:spcPct val="90000"/>
              </a:lnSpc>
              <a:spcBef>
                <a:spcPts val="0"/>
              </a:spcBef>
              <a:spcAft>
                <a:spcPts val="0"/>
              </a:spcAft>
              <a:buClr>
                <a:schemeClr val="dk1"/>
              </a:buClr>
              <a:buSzPts val="2800"/>
              <a:buChar char="•"/>
            </a:pPr>
            <a:r>
              <a:rPr lang="en-US" u="sng" dirty="0" smtClean="0">
                <a:solidFill>
                  <a:schemeClr val="hlink"/>
                </a:solidFill>
                <a:hlinkClick r:id="rId3"/>
              </a:rPr>
              <a:t>Wordwall.net</a:t>
            </a:r>
          </a:p>
          <a:p>
            <a:pPr marL="228600" lvl="0" indent="-228600" algn="l" rtl="0">
              <a:lnSpc>
                <a:spcPct val="90000"/>
              </a:lnSpc>
              <a:spcBef>
                <a:spcPts val="0"/>
              </a:spcBef>
              <a:spcAft>
                <a:spcPts val="0"/>
              </a:spcAft>
              <a:buClr>
                <a:schemeClr val="dk1"/>
              </a:buClr>
              <a:buSzPts val="2800"/>
              <a:buChar char="•"/>
            </a:pPr>
            <a:r>
              <a:rPr lang="en-US" u="sng" dirty="0" smtClean="0">
                <a:solidFill>
                  <a:schemeClr val="hlink"/>
                </a:solidFill>
                <a:hlinkClick r:id="rId3"/>
              </a:rPr>
              <a:t>https</a:t>
            </a:r>
            <a:r>
              <a:rPr lang="en-US" u="sng" dirty="0">
                <a:solidFill>
                  <a:schemeClr val="hlink"/>
                </a:solidFill>
                <a:hlinkClick r:id="rId3"/>
              </a:rPr>
              <a:t>://learningenglish.voanews.com/p/5610.html</a:t>
            </a:r>
            <a:endParaRPr dirty="0"/>
          </a:p>
          <a:p>
            <a:pPr marL="228600" lvl="0" indent="-228600" algn="l" rtl="0">
              <a:lnSpc>
                <a:spcPct val="90000"/>
              </a:lnSpc>
              <a:spcBef>
                <a:spcPts val="1000"/>
              </a:spcBef>
              <a:spcAft>
                <a:spcPts val="0"/>
              </a:spcAft>
              <a:buClr>
                <a:schemeClr val="dk1"/>
              </a:buClr>
              <a:buSzPts val="2800"/>
              <a:buChar char="•"/>
            </a:pPr>
            <a:r>
              <a:rPr lang="en-US" u="sng" dirty="0">
                <a:solidFill>
                  <a:schemeClr val="hlink"/>
                </a:solidFill>
                <a:hlinkClick r:id="rId4"/>
              </a:rPr>
              <a:t>https://learnenglishteens.britishcouncil.org/grammar</a:t>
            </a:r>
            <a:endParaRPr dirty="0"/>
          </a:p>
          <a:p>
            <a:pPr marL="228600" lvl="0" indent="-228600" algn="l" rtl="0">
              <a:lnSpc>
                <a:spcPct val="90000"/>
              </a:lnSpc>
              <a:spcBef>
                <a:spcPts val="1000"/>
              </a:spcBef>
              <a:spcAft>
                <a:spcPts val="0"/>
              </a:spcAft>
              <a:buClr>
                <a:schemeClr val="dk1"/>
              </a:buClr>
              <a:buSzPts val="2800"/>
              <a:buChar char="•"/>
            </a:pPr>
            <a:r>
              <a:rPr lang="en-US" u="sng" dirty="0">
                <a:solidFill>
                  <a:schemeClr val="hlink"/>
                </a:solidFill>
                <a:hlinkClick r:id="rId5"/>
              </a:rPr>
              <a:t>https://www.playgrammarninja.com/</a:t>
            </a:r>
            <a:endParaRPr dirty="0"/>
          </a:p>
          <a:p>
            <a:pPr marL="228600" lvl="0" indent="-228600" algn="l" rtl="0">
              <a:lnSpc>
                <a:spcPct val="90000"/>
              </a:lnSpc>
              <a:spcBef>
                <a:spcPts val="1000"/>
              </a:spcBef>
              <a:spcAft>
                <a:spcPts val="0"/>
              </a:spcAft>
              <a:buClr>
                <a:schemeClr val="dk1"/>
              </a:buClr>
              <a:buSzPts val="2800"/>
              <a:buChar char="•"/>
            </a:pPr>
            <a:r>
              <a:rPr lang="en-US" u="sng" dirty="0">
                <a:solidFill>
                  <a:schemeClr val="hlink"/>
                </a:solidFill>
                <a:hlinkClick r:id="rId6"/>
              </a:rPr>
              <a:t>http://www.roadtogrammar.com/</a:t>
            </a:r>
            <a:endParaRPr dirty="0"/>
          </a:p>
          <a:p>
            <a:pPr marL="228600" lvl="0" indent="-228600" algn="l" rtl="0">
              <a:lnSpc>
                <a:spcPct val="90000"/>
              </a:lnSpc>
              <a:spcBef>
                <a:spcPts val="1000"/>
              </a:spcBef>
              <a:spcAft>
                <a:spcPts val="0"/>
              </a:spcAft>
              <a:buClr>
                <a:schemeClr val="dk1"/>
              </a:buClr>
              <a:buSzPts val="2800"/>
              <a:buChar char="•"/>
            </a:pPr>
            <a:r>
              <a:rPr lang="en-US" u="sng" dirty="0">
                <a:solidFill>
                  <a:schemeClr val="hlink"/>
                </a:solidFill>
                <a:hlinkClick r:id="rId7"/>
              </a:rPr>
              <a:t>https://grammaropolis.com</a:t>
            </a:r>
            <a:r>
              <a:rPr lang="en-US" u="sng" dirty="0" smtClean="0">
                <a:solidFill>
                  <a:schemeClr val="hlink"/>
                </a:solidFill>
                <a:hlinkClick r:id="rId7"/>
              </a:rPr>
              <a:t>/</a:t>
            </a:r>
            <a:endParaRPr lang="en-US" u="sng" dirty="0" smtClean="0">
              <a:solidFill>
                <a:schemeClr val="hlink"/>
              </a:solidFill>
            </a:endParaRPr>
          </a:p>
          <a:p>
            <a:pPr marL="228600" lvl="0" indent="-228600" algn="l" rtl="0">
              <a:lnSpc>
                <a:spcPct val="90000"/>
              </a:lnSpc>
              <a:spcBef>
                <a:spcPts val="1000"/>
              </a:spcBef>
              <a:spcAft>
                <a:spcPts val="0"/>
              </a:spcAft>
              <a:buClr>
                <a:schemeClr val="dk1"/>
              </a:buClr>
              <a:buSzPts val="2800"/>
              <a:buChar char="•"/>
            </a:pPr>
            <a:r>
              <a:rPr lang="en-US" u="sng" dirty="0" err="1" smtClean="0">
                <a:solidFill>
                  <a:schemeClr val="hlink"/>
                </a:solidFill>
              </a:rPr>
              <a:t>kahoot</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2" name="Picture 1"/>
          <p:cNvPicPr>
            <a:picLocks noChangeAspect="1"/>
          </p:cNvPicPr>
          <p:nvPr/>
        </p:nvPicPr>
        <p:blipFill>
          <a:blip r:embed="rId8"/>
          <a:stretch>
            <a:fillRect/>
          </a:stretch>
        </p:blipFill>
        <p:spPr>
          <a:xfrm>
            <a:off x="4918735" y="2949679"/>
            <a:ext cx="7273265" cy="356438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Text Placeholder 2"/>
          <p:cNvSpPr>
            <a:spLocks noGrp="1"/>
          </p:cNvSpPr>
          <p:nvPr>
            <p:ph type="body" idx="1"/>
          </p:nvPr>
        </p:nvSpPr>
        <p:spPr/>
        <p:txBody>
          <a:bodyPr/>
          <a:lstStyle/>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tr-TR" dirty="0"/>
          </a:p>
        </p:txBody>
      </p:sp>
      <p:pic>
        <p:nvPicPr>
          <p:cNvPr id="4" name="Picture 3"/>
          <p:cNvPicPr>
            <a:picLocks noChangeAspect="1"/>
          </p:cNvPicPr>
          <p:nvPr/>
        </p:nvPicPr>
        <p:blipFill>
          <a:blip r:embed="rId3"/>
          <a:stretch>
            <a:fillRect/>
          </a:stretch>
        </p:blipFill>
        <p:spPr>
          <a:xfrm>
            <a:off x="1791059" y="2182761"/>
            <a:ext cx="3886609" cy="1784787"/>
          </a:xfrm>
          <a:prstGeom prst="rect">
            <a:avLst/>
          </a:prstGeom>
        </p:spPr>
      </p:pic>
      <p:sp>
        <p:nvSpPr>
          <p:cNvPr id="5" name="Rectangle 4"/>
          <p:cNvSpPr/>
          <p:nvPr/>
        </p:nvSpPr>
        <p:spPr>
          <a:xfrm>
            <a:off x="571638" y="4997504"/>
            <a:ext cx="5544028" cy="338554"/>
          </a:xfrm>
          <a:prstGeom prst="rect">
            <a:avLst/>
          </a:prstGeom>
        </p:spPr>
        <p:txBody>
          <a:bodyPr wrap="square">
            <a:spAutoFit/>
          </a:bodyPr>
          <a:lstStyle/>
          <a:p>
            <a:r>
              <a:rPr lang="tr-TR" sz="1600" dirty="0"/>
              <a:t>https://forms.gle/PEpZ7BjA8pMUz8aq7</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5717" y="1285568"/>
            <a:ext cx="4658032" cy="4658032"/>
          </a:xfrm>
          <a:prstGeom prst="rect">
            <a:avLst/>
          </a:prstGeom>
        </p:spPr>
      </p:pic>
    </p:spTree>
    <p:extLst>
      <p:ext uri="{BB962C8B-B14F-4D97-AF65-F5344CB8AC3E}">
        <p14:creationId xmlns:p14="http://schemas.microsoft.com/office/powerpoint/2010/main" val="1014176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822"/>
            <a:ext cx="10515600" cy="1325563"/>
          </a:xfrm>
        </p:spPr>
        <p:txBody>
          <a:bodyPr>
            <a:normAutofit/>
          </a:bodyPr>
          <a:lstStyle/>
          <a:p>
            <a:r>
              <a:rPr lang="en-US" sz="3600" dirty="0" smtClean="0"/>
              <a:t>What is your definition of technology-enhanced teaching/learning?</a:t>
            </a:r>
            <a:endParaRPr lang="tr-TR" sz="3600" dirty="0"/>
          </a:p>
        </p:txBody>
      </p:sp>
      <p:sp>
        <p:nvSpPr>
          <p:cNvPr id="3" name="Text Placeholder 2"/>
          <p:cNvSpPr>
            <a:spLocks noGrp="1"/>
          </p:cNvSpPr>
          <p:nvPr>
            <p:ph type="body" idx="1"/>
          </p:nvPr>
        </p:nvSpPr>
        <p:spPr>
          <a:xfrm>
            <a:off x="838200" y="1396181"/>
            <a:ext cx="10515600" cy="4780782"/>
          </a:xfrm>
        </p:spPr>
        <p:txBody>
          <a:bodyPr>
            <a:normAutofit/>
          </a:bodyPr>
          <a:lstStyle/>
          <a:p>
            <a:r>
              <a:rPr lang="en-US" sz="3200" dirty="0" smtClean="0"/>
              <a:t>Using tablets, computers, smart phones, interactive whiteboards to teach a language.</a:t>
            </a:r>
          </a:p>
          <a:p>
            <a:r>
              <a:rPr lang="en-US" sz="3200" dirty="0" smtClean="0"/>
              <a:t>C</a:t>
            </a:r>
            <a:r>
              <a:rPr lang="tr-TR" sz="3200" dirty="0" smtClean="0"/>
              <a:t>omputer-assisted</a:t>
            </a:r>
            <a:r>
              <a:rPr lang="tr-TR" sz="3200" dirty="0"/>
              <a:t> </a:t>
            </a:r>
            <a:r>
              <a:rPr lang="tr-TR" sz="3200" b="1" dirty="0"/>
              <a:t>language learning</a:t>
            </a:r>
            <a:r>
              <a:rPr lang="tr-TR" sz="3200" dirty="0"/>
              <a:t> (CALL</a:t>
            </a:r>
            <a:r>
              <a:rPr lang="tr-TR" sz="3200" dirty="0" smtClean="0"/>
              <a:t>)</a:t>
            </a:r>
            <a:endParaRPr lang="en-US" sz="3200" dirty="0" smtClean="0"/>
          </a:p>
          <a:p>
            <a:r>
              <a:rPr lang="en-US" sz="3200" dirty="0" smtClean="0"/>
              <a:t>Using </a:t>
            </a:r>
            <a:r>
              <a:rPr lang="en-US" sz="3200" dirty="0"/>
              <a:t>different </a:t>
            </a:r>
            <a:r>
              <a:rPr lang="en-US" sz="3200" b="1" dirty="0"/>
              <a:t>technological</a:t>
            </a:r>
            <a:r>
              <a:rPr lang="en-US" sz="3200" dirty="0"/>
              <a:t> tools and software to </a:t>
            </a:r>
            <a:r>
              <a:rPr lang="en-US" sz="3200" b="1" dirty="0" smtClean="0"/>
              <a:t>enhance teaching and learning.</a:t>
            </a:r>
            <a:endParaRPr lang="tr-TR" sz="3200" dirty="0"/>
          </a:p>
        </p:txBody>
      </p:sp>
      <p:pic>
        <p:nvPicPr>
          <p:cNvPr id="5" name="Picture 4"/>
          <p:cNvPicPr>
            <a:picLocks noChangeAspect="1"/>
          </p:cNvPicPr>
          <p:nvPr/>
        </p:nvPicPr>
        <p:blipFill rotWithShape="1">
          <a:blip r:embed="rId2"/>
          <a:srcRect l="7551"/>
          <a:stretch/>
        </p:blipFill>
        <p:spPr>
          <a:xfrm>
            <a:off x="7688826" y="3611024"/>
            <a:ext cx="4237704" cy="3050331"/>
          </a:xfrm>
          <a:prstGeom prst="rect">
            <a:avLst/>
          </a:prstGeom>
        </p:spPr>
      </p:pic>
    </p:spTree>
    <p:extLst>
      <p:ext uri="{BB962C8B-B14F-4D97-AF65-F5344CB8AC3E}">
        <p14:creationId xmlns:p14="http://schemas.microsoft.com/office/powerpoint/2010/main" val="69578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8258" y="1956620"/>
            <a:ext cx="2857500" cy="1600200"/>
          </a:xfrm>
          <a:prstGeom prst="rect">
            <a:avLst/>
          </a:prstGeom>
        </p:spPr>
      </p:pic>
      <p:pic>
        <p:nvPicPr>
          <p:cNvPr id="5" name="Picture 4"/>
          <p:cNvPicPr>
            <a:picLocks noChangeAspect="1"/>
          </p:cNvPicPr>
          <p:nvPr/>
        </p:nvPicPr>
        <p:blipFill>
          <a:blip r:embed="rId3"/>
          <a:stretch>
            <a:fillRect/>
          </a:stretch>
        </p:blipFill>
        <p:spPr>
          <a:xfrm>
            <a:off x="4522838" y="1777975"/>
            <a:ext cx="2143125" cy="2143125"/>
          </a:xfrm>
          <a:prstGeom prst="rect">
            <a:avLst/>
          </a:prstGeom>
        </p:spPr>
      </p:pic>
      <p:pic>
        <p:nvPicPr>
          <p:cNvPr id="6" name="Picture 5"/>
          <p:cNvPicPr>
            <a:picLocks noChangeAspect="1"/>
          </p:cNvPicPr>
          <p:nvPr/>
        </p:nvPicPr>
        <p:blipFill>
          <a:blip r:embed="rId4"/>
          <a:stretch>
            <a:fillRect/>
          </a:stretch>
        </p:blipFill>
        <p:spPr>
          <a:xfrm>
            <a:off x="8207476" y="1628698"/>
            <a:ext cx="2143125" cy="2143125"/>
          </a:xfrm>
          <a:prstGeom prst="rect">
            <a:avLst/>
          </a:prstGeom>
        </p:spPr>
      </p:pic>
      <p:pic>
        <p:nvPicPr>
          <p:cNvPr id="7" name="Picture 6"/>
          <p:cNvPicPr>
            <a:picLocks noChangeAspect="1"/>
          </p:cNvPicPr>
          <p:nvPr/>
        </p:nvPicPr>
        <p:blipFill>
          <a:blip r:embed="rId5"/>
          <a:stretch>
            <a:fillRect/>
          </a:stretch>
        </p:blipFill>
        <p:spPr>
          <a:xfrm>
            <a:off x="3952568" y="4085500"/>
            <a:ext cx="3427770" cy="1919551"/>
          </a:xfrm>
          <a:prstGeom prst="rect">
            <a:avLst/>
          </a:prstGeom>
        </p:spPr>
      </p:pic>
      <p:sp>
        <p:nvSpPr>
          <p:cNvPr id="3" name="Text Placeholder 2"/>
          <p:cNvSpPr>
            <a:spLocks noGrp="1"/>
          </p:cNvSpPr>
          <p:nvPr>
            <p:ph type="body" idx="1"/>
          </p:nvPr>
        </p:nvSpPr>
        <p:spPr>
          <a:xfrm>
            <a:off x="838200" y="1366684"/>
            <a:ext cx="10515600" cy="4810279"/>
          </a:xfrm>
        </p:spPr>
        <p:txBody>
          <a:bodyPr/>
          <a:lstStyle/>
          <a:p>
            <a:r>
              <a:rPr lang="en-US" sz="3600" dirty="0" smtClean="0">
                <a:latin typeface="Berlin Sans FB" panose="020E0602020502020306" pitchFamily="34" charset="0"/>
              </a:rPr>
              <a:t>1970s					    1990s	</a:t>
            </a:r>
          </a:p>
          <a:p>
            <a:endParaRPr lang="en-US" dirty="0"/>
          </a:p>
          <a:p>
            <a:endParaRPr lang="en-US" dirty="0" smtClean="0"/>
          </a:p>
          <a:p>
            <a:endParaRPr lang="en-US" dirty="0"/>
          </a:p>
          <a:p>
            <a:endParaRPr lang="en-US" dirty="0" smtClean="0"/>
          </a:p>
          <a:p>
            <a:pPr marL="114300" indent="0">
              <a:buNone/>
            </a:pPr>
            <a:endParaRPr lang="en-US" dirty="0"/>
          </a:p>
          <a:p>
            <a:r>
              <a:rPr lang="en-US" sz="4800" dirty="0" smtClean="0">
                <a:latin typeface="Berlin Sans FB" panose="020E0602020502020306" pitchFamily="34" charset="0"/>
              </a:rPr>
              <a:t>NOW</a:t>
            </a:r>
            <a:r>
              <a:rPr lang="en-US" dirty="0" smtClean="0"/>
              <a:t>		</a:t>
            </a:r>
            <a:endParaRPr lang="tr-TR" dirty="0"/>
          </a:p>
        </p:txBody>
      </p:sp>
    </p:spTree>
    <p:extLst>
      <p:ext uri="{BB962C8B-B14F-4D97-AF65-F5344CB8AC3E}">
        <p14:creationId xmlns:p14="http://schemas.microsoft.com/office/powerpoint/2010/main" val="2178129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7262"/>
          </a:xfrm>
        </p:spPr>
        <p:txBody>
          <a:bodyPr>
            <a:normAutofit fontScale="90000"/>
          </a:bodyPr>
          <a:lstStyle/>
          <a:p>
            <a:r>
              <a:rPr lang="en-US" dirty="0" smtClean="0"/>
              <a:t>Why use technology in the classroom?</a:t>
            </a:r>
            <a:endParaRPr lang="tr-TR" dirty="0"/>
          </a:p>
        </p:txBody>
      </p:sp>
      <p:sp>
        <p:nvSpPr>
          <p:cNvPr id="4" name="Rectangular Callout 3"/>
          <p:cNvSpPr/>
          <p:nvPr/>
        </p:nvSpPr>
        <p:spPr>
          <a:xfrm>
            <a:off x="1779639" y="1337187"/>
            <a:ext cx="2949677" cy="1720645"/>
          </a:xfrm>
          <a:prstGeom prst="wedgeRectCallou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1">
                    <a:lumMod val="75000"/>
                  </a:schemeClr>
                </a:solidFill>
              </a:rPr>
              <a:t>It’s authentic</a:t>
            </a:r>
            <a:endParaRPr lang="tr-TR" sz="3600" dirty="0">
              <a:solidFill>
                <a:schemeClr val="accent1">
                  <a:lumMod val="75000"/>
                </a:schemeClr>
              </a:solidFill>
            </a:endParaRPr>
          </a:p>
        </p:txBody>
      </p:sp>
      <p:sp>
        <p:nvSpPr>
          <p:cNvPr id="5" name="Text Placeholder 4"/>
          <p:cNvSpPr>
            <a:spLocks noGrp="1"/>
          </p:cNvSpPr>
          <p:nvPr>
            <p:ph type="body" idx="1"/>
          </p:nvPr>
        </p:nvSpPr>
        <p:spPr>
          <a:xfrm>
            <a:off x="6096000" y="1445342"/>
            <a:ext cx="4129548" cy="1991032"/>
          </a:xfrm>
          <a:prstGeom prst="wedgeRectCallou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lgn="ctr">
              <a:buNone/>
            </a:pPr>
            <a:r>
              <a:rPr lang="en-US" sz="3600" dirty="0" smtClean="0">
                <a:solidFill>
                  <a:schemeClr val="accent1">
                    <a:lumMod val="75000"/>
                  </a:schemeClr>
                </a:solidFill>
              </a:rPr>
              <a:t>It strengthens the four skills, grammar and vocabulary</a:t>
            </a:r>
            <a:endParaRPr lang="tr-TR" sz="3600" dirty="0">
              <a:solidFill>
                <a:schemeClr val="accent1">
                  <a:lumMod val="75000"/>
                </a:schemeClr>
              </a:solidFill>
            </a:endParaRPr>
          </a:p>
        </p:txBody>
      </p:sp>
      <p:sp>
        <p:nvSpPr>
          <p:cNvPr id="6" name="Rectangular Callout 5"/>
          <p:cNvSpPr/>
          <p:nvPr/>
        </p:nvSpPr>
        <p:spPr>
          <a:xfrm>
            <a:off x="1086465" y="3436374"/>
            <a:ext cx="2718619" cy="1941871"/>
          </a:xfrm>
          <a:prstGeom prst="wedgeRectCallou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1">
                    <a:lumMod val="75000"/>
                  </a:schemeClr>
                </a:solidFill>
              </a:rPr>
              <a:t>It enriches students’ learning experiences</a:t>
            </a:r>
            <a:endParaRPr lang="tr-TR" sz="3200" dirty="0">
              <a:solidFill>
                <a:schemeClr val="accent1">
                  <a:lumMod val="75000"/>
                </a:schemeClr>
              </a:solidFill>
            </a:endParaRPr>
          </a:p>
        </p:txBody>
      </p:sp>
      <p:sp>
        <p:nvSpPr>
          <p:cNvPr id="7" name="Rectangular Callout 6"/>
          <p:cNvSpPr/>
          <p:nvPr/>
        </p:nvSpPr>
        <p:spPr>
          <a:xfrm>
            <a:off x="5122607" y="3918154"/>
            <a:ext cx="3844412" cy="2010697"/>
          </a:xfrm>
          <a:prstGeom prst="wedgeRectCallou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1">
                    <a:lumMod val="75000"/>
                  </a:schemeClr>
                </a:solidFill>
              </a:rPr>
              <a:t>It increases motivation and interest</a:t>
            </a:r>
            <a:endParaRPr lang="tr-TR" sz="3600" dirty="0">
              <a:solidFill>
                <a:schemeClr val="accent1">
                  <a:lumMod val="75000"/>
                </a:schemeClr>
              </a:solidFill>
            </a:endParaRPr>
          </a:p>
        </p:txBody>
      </p:sp>
    </p:spTree>
    <p:extLst>
      <p:ext uri="{BB962C8B-B14F-4D97-AF65-F5344CB8AC3E}">
        <p14:creationId xmlns:p14="http://schemas.microsoft.com/office/powerpoint/2010/main" val="185452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2398"/>
          </a:xfrm>
        </p:spPr>
        <p:txBody>
          <a:bodyPr>
            <a:normAutofit fontScale="90000"/>
          </a:bodyPr>
          <a:lstStyle/>
          <a:p>
            <a:r>
              <a:rPr lang="en-US" sz="3600" dirty="0" smtClean="0"/>
              <a:t>What should teachers think about when using resources from the Internet?</a:t>
            </a:r>
            <a:endParaRPr lang="tr-TR" sz="3600" dirty="0"/>
          </a:p>
        </p:txBody>
      </p:sp>
      <p:sp>
        <p:nvSpPr>
          <p:cNvPr id="3" name="Text Placeholder 2"/>
          <p:cNvSpPr>
            <a:spLocks noGrp="1"/>
          </p:cNvSpPr>
          <p:nvPr>
            <p:ph type="body" idx="1"/>
          </p:nvPr>
        </p:nvSpPr>
        <p:spPr>
          <a:xfrm>
            <a:off x="838200" y="1209368"/>
            <a:ext cx="10515600" cy="5476567"/>
          </a:xfrm>
        </p:spPr>
        <p:txBody>
          <a:bodyPr>
            <a:noAutofit/>
          </a:bodyPr>
          <a:lstStyle/>
          <a:p>
            <a:pPr algn="ctr"/>
            <a:r>
              <a:rPr lang="en-US" sz="4000" dirty="0" smtClean="0"/>
              <a:t>Learning objectives</a:t>
            </a:r>
          </a:p>
          <a:p>
            <a:pPr algn="ctr"/>
            <a:r>
              <a:rPr lang="en-US" sz="4000" dirty="0" smtClean="0"/>
              <a:t>Easily accessible</a:t>
            </a:r>
          </a:p>
          <a:p>
            <a:pPr algn="ctr"/>
            <a:r>
              <a:rPr lang="en-US" sz="4000" dirty="0" smtClean="0"/>
              <a:t>Easy to use</a:t>
            </a:r>
          </a:p>
          <a:p>
            <a:pPr algn="ctr"/>
            <a:r>
              <a:rPr lang="en-US" sz="4000" dirty="0" smtClean="0"/>
              <a:t>Content</a:t>
            </a:r>
          </a:p>
          <a:p>
            <a:pPr algn="ctr"/>
            <a:r>
              <a:rPr lang="en-US" sz="4000" dirty="0" smtClean="0"/>
              <a:t>Authenticity </a:t>
            </a:r>
          </a:p>
          <a:p>
            <a:pPr algn="ctr"/>
            <a:r>
              <a:rPr lang="en-US" sz="4000" dirty="0" smtClean="0"/>
              <a:t>Suitability</a:t>
            </a:r>
          </a:p>
          <a:p>
            <a:pPr algn="ctr"/>
            <a:r>
              <a:rPr lang="en-US" sz="4000" dirty="0" smtClean="0"/>
              <a:t>Language</a:t>
            </a:r>
          </a:p>
          <a:p>
            <a:pPr algn="ctr"/>
            <a:r>
              <a:rPr lang="en-US" sz="4000" dirty="0" smtClean="0"/>
              <a:t>Interesting</a:t>
            </a:r>
            <a:endParaRPr lang="tr-TR" sz="4000" dirty="0"/>
          </a:p>
        </p:txBody>
      </p:sp>
    </p:spTree>
    <p:extLst>
      <p:ext uri="{BB962C8B-B14F-4D97-AF65-F5344CB8AC3E}">
        <p14:creationId xmlns:p14="http://schemas.microsoft.com/office/powerpoint/2010/main" val="256541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Writing Skill</a:t>
            </a:r>
            <a:endParaRPr lang="tr-TR" dirty="0"/>
          </a:p>
        </p:txBody>
      </p:sp>
      <p:sp>
        <p:nvSpPr>
          <p:cNvPr id="3" name="Text Placeholder 2"/>
          <p:cNvSpPr>
            <a:spLocks noGrp="1"/>
          </p:cNvSpPr>
          <p:nvPr>
            <p:ph type="body" idx="1"/>
          </p:nvPr>
        </p:nvSpPr>
        <p:spPr/>
        <p:txBody>
          <a:bodyPr>
            <a:normAutofit/>
          </a:bodyPr>
          <a:lstStyle/>
          <a:p>
            <a:r>
              <a:rPr lang="en-US" sz="3600" dirty="0" smtClean="0"/>
              <a:t>Important to learn the language</a:t>
            </a:r>
          </a:p>
          <a:p>
            <a:r>
              <a:rPr lang="en-US" sz="3600" dirty="0" smtClean="0"/>
              <a:t>To communicate</a:t>
            </a:r>
          </a:p>
          <a:p>
            <a:r>
              <a:rPr lang="en-US" sz="3600" dirty="0" smtClean="0"/>
              <a:t>To practice vocabulary and grammar</a:t>
            </a:r>
            <a:endParaRPr lang="tr-TR" sz="3600" dirty="0"/>
          </a:p>
        </p:txBody>
      </p:sp>
      <p:pic>
        <p:nvPicPr>
          <p:cNvPr id="4" name="Picture 3"/>
          <p:cNvPicPr>
            <a:picLocks noChangeAspect="1"/>
          </p:cNvPicPr>
          <p:nvPr/>
        </p:nvPicPr>
        <p:blipFill>
          <a:blip r:embed="rId2"/>
          <a:stretch>
            <a:fillRect/>
          </a:stretch>
        </p:blipFill>
        <p:spPr>
          <a:xfrm>
            <a:off x="7590505" y="365125"/>
            <a:ext cx="4286864" cy="2852713"/>
          </a:xfrm>
          <a:prstGeom prst="rect">
            <a:avLst/>
          </a:prstGeom>
        </p:spPr>
      </p:pic>
    </p:spTree>
    <p:extLst>
      <p:ext uri="{BB962C8B-B14F-4D97-AF65-F5344CB8AC3E}">
        <p14:creationId xmlns:p14="http://schemas.microsoft.com/office/powerpoint/2010/main" val="486698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316360" y="2133600"/>
            <a:ext cx="3087330" cy="16616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rPr>
              <a:t>Genre</a:t>
            </a:r>
          </a:p>
          <a:p>
            <a:pPr algn="ctr"/>
            <a:r>
              <a:rPr lang="en-US" sz="4000" dirty="0" smtClean="0">
                <a:effectLst>
                  <a:outerShdw blurRad="38100" dist="38100" dir="2700000" algn="tl">
                    <a:srgbClr val="000000">
                      <a:alpha val="43137"/>
                    </a:srgbClr>
                  </a:outerShdw>
                </a:effectLst>
              </a:rPr>
              <a:t>(Writing)</a:t>
            </a:r>
            <a:endParaRPr lang="tr-TR" sz="4000" dirty="0">
              <a:effectLst>
                <a:outerShdw blurRad="38100" dist="38100" dir="2700000" algn="tl">
                  <a:srgbClr val="000000">
                    <a:alpha val="43137"/>
                  </a:srgbClr>
                </a:outerShdw>
              </a:effectLst>
            </a:endParaRPr>
          </a:p>
        </p:txBody>
      </p:sp>
      <p:sp>
        <p:nvSpPr>
          <p:cNvPr id="5" name="Oval 4"/>
          <p:cNvSpPr/>
          <p:nvPr/>
        </p:nvSpPr>
        <p:spPr>
          <a:xfrm>
            <a:off x="7659329" y="966883"/>
            <a:ext cx="2536723" cy="1130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Poem</a:t>
            </a:r>
            <a:endParaRPr lang="tr-TR" sz="3600" dirty="0">
              <a:solidFill>
                <a:schemeClr val="tx1"/>
              </a:solidFill>
            </a:endParaRPr>
          </a:p>
        </p:txBody>
      </p:sp>
      <p:sp>
        <p:nvSpPr>
          <p:cNvPr id="9" name="Text Placeholder 8"/>
          <p:cNvSpPr>
            <a:spLocks noGrp="1"/>
          </p:cNvSpPr>
          <p:nvPr>
            <p:ph type="body" idx="1"/>
          </p:nvPr>
        </p:nvSpPr>
        <p:spPr>
          <a:xfrm>
            <a:off x="1828800" y="363793"/>
            <a:ext cx="2654710" cy="14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7030A0"/>
                </a:solidFill>
              </a:rPr>
              <a:t>Journal </a:t>
            </a:r>
            <a:endParaRPr lang="tr-TR" sz="3200" dirty="0">
              <a:solidFill>
                <a:srgbClr val="7030A0"/>
              </a:solidFill>
            </a:endParaRPr>
          </a:p>
        </p:txBody>
      </p:sp>
      <p:sp>
        <p:nvSpPr>
          <p:cNvPr id="10" name="Oval 9"/>
          <p:cNvSpPr/>
          <p:nvPr/>
        </p:nvSpPr>
        <p:spPr>
          <a:xfrm>
            <a:off x="7865806" y="4332044"/>
            <a:ext cx="2536723" cy="1130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Dialogue</a:t>
            </a:r>
            <a:endParaRPr lang="tr-TR" sz="3200" dirty="0"/>
          </a:p>
        </p:txBody>
      </p:sp>
      <p:sp>
        <p:nvSpPr>
          <p:cNvPr id="11" name="Oval 10"/>
          <p:cNvSpPr/>
          <p:nvPr/>
        </p:nvSpPr>
        <p:spPr>
          <a:xfrm>
            <a:off x="8131276" y="2664542"/>
            <a:ext cx="2536723" cy="1130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Essay</a:t>
            </a:r>
            <a:endParaRPr lang="tr-TR" dirty="0"/>
          </a:p>
        </p:txBody>
      </p:sp>
      <p:sp>
        <p:nvSpPr>
          <p:cNvPr id="12" name="Oval 11"/>
          <p:cNvSpPr/>
          <p:nvPr/>
        </p:nvSpPr>
        <p:spPr>
          <a:xfrm>
            <a:off x="1317522" y="2420927"/>
            <a:ext cx="2536723" cy="1130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rPr>
              <a:t>Blogs</a:t>
            </a:r>
            <a:endParaRPr lang="tr-TR" sz="3600" dirty="0">
              <a:solidFill>
                <a:srgbClr val="002060"/>
              </a:solidFill>
            </a:endParaRPr>
          </a:p>
        </p:txBody>
      </p:sp>
      <p:sp>
        <p:nvSpPr>
          <p:cNvPr id="13" name="Oval 12"/>
          <p:cNvSpPr/>
          <p:nvPr/>
        </p:nvSpPr>
        <p:spPr>
          <a:xfrm>
            <a:off x="1946787" y="4119973"/>
            <a:ext cx="2536723" cy="1130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rPr>
              <a:t>E-mail</a:t>
            </a:r>
            <a:endParaRPr lang="tr-TR" sz="3200" dirty="0">
              <a:solidFill>
                <a:srgbClr val="FFFF00"/>
              </a:solidFill>
            </a:endParaRPr>
          </a:p>
        </p:txBody>
      </p:sp>
      <p:sp>
        <p:nvSpPr>
          <p:cNvPr id="14" name="Oval 13"/>
          <p:cNvSpPr/>
          <p:nvPr/>
        </p:nvSpPr>
        <p:spPr>
          <a:xfrm>
            <a:off x="4748980" y="4434348"/>
            <a:ext cx="2536723" cy="1130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rPr>
              <a:t>Letter</a:t>
            </a:r>
            <a:endParaRPr lang="tr-TR" sz="4000" dirty="0">
              <a:solidFill>
                <a:srgbClr val="FF0000"/>
              </a:solidFill>
            </a:endParaRPr>
          </a:p>
        </p:txBody>
      </p:sp>
      <p:sp>
        <p:nvSpPr>
          <p:cNvPr id="15" name="Oval 14"/>
          <p:cNvSpPr/>
          <p:nvPr/>
        </p:nvSpPr>
        <p:spPr>
          <a:xfrm>
            <a:off x="4866967" y="284348"/>
            <a:ext cx="2536723" cy="1130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C00000"/>
                </a:solidFill>
              </a:rPr>
              <a:t>Invitations</a:t>
            </a:r>
            <a:endParaRPr lang="tr-TR" sz="2800" dirty="0">
              <a:solidFill>
                <a:srgbClr val="C00000"/>
              </a:solidFill>
            </a:endParaRPr>
          </a:p>
        </p:txBody>
      </p:sp>
      <p:sp>
        <p:nvSpPr>
          <p:cNvPr id="16" name="Freeform 15"/>
          <p:cNvSpPr/>
          <p:nvPr/>
        </p:nvSpPr>
        <p:spPr>
          <a:xfrm>
            <a:off x="4178710" y="1573161"/>
            <a:ext cx="737419" cy="737420"/>
          </a:xfrm>
          <a:custGeom>
            <a:avLst/>
            <a:gdLst>
              <a:gd name="connsiteX0" fmla="*/ 0 w 737419"/>
              <a:gd name="connsiteY0" fmla="*/ 0 h 737420"/>
              <a:gd name="connsiteX1" fmla="*/ 353961 w 737419"/>
              <a:gd name="connsiteY1" fmla="*/ 216310 h 737420"/>
              <a:gd name="connsiteX2" fmla="*/ 373625 w 737419"/>
              <a:gd name="connsiteY2" fmla="*/ 265471 h 737420"/>
              <a:gd name="connsiteX3" fmla="*/ 658761 w 737419"/>
              <a:gd name="connsiteY3" fmla="*/ 688258 h 737420"/>
              <a:gd name="connsiteX4" fmla="*/ 737419 w 737419"/>
              <a:gd name="connsiteY4" fmla="*/ 737420 h 73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19" h="737420">
                <a:moveTo>
                  <a:pt x="0" y="0"/>
                </a:moveTo>
                <a:cubicBezTo>
                  <a:pt x="117987" y="72103"/>
                  <a:pt x="241242" y="136220"/>
                  <a:pt x="353961" y="216310"/>
                </a:cubicBezTo>
                <a:cubicBezTo>
                  <a:pt x="368348" y="226533"/>
                  <a:pt x="364833" y="250167"/>
                  <a:pt x="373625" y="265471"/>
                </a:cubicBezTo>
                <a:cubicBezTo>
                  <a:pt x="616046" y="687463"/>
                  <a:pt x="464891" y="639792"/>
                  <a:pt x="658761" y="688258"/>
                </a:cubicBezTo>
                <a:cubicBezTo>
                  <a:pt x="723853" y="731652"/>
                  <a:pt x="696617" y="717017"/>
                  <a:pt x="737419" y="7374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Freeform 16"/>
          <p:cNvSpPr/>
          <p:nvPr/>
        </p:nvSpPr>
        <p:spPr>
          <a:xfrm>
            <a:off x="6105832" y="1465006"/>
            <a:ext cx="0" cy="648929"/>
          </a:xfrm>
          <a:custGeom>
            <a:avLst/>
            <a:gdLst>
              <a:gd name="connsiteX0" fmla="*/ 0 w 0"/>
              <a:gd name="connsiteY0" fmla="*/ 0 h 648929"/>
              <a:gd name="connsiteX1" fmla="*/ 0 w 0"/>
              <a:gd name="connsiteY1" fmla="*/ 648929 h 648929"/>
            </a:gdLst>
            <a:ahLst/>
            <a:cxnLst>
              <a:cxn ang="0">
                <a:pos x="connsiteX0" y="connsiteY0"/>
              </a:cxn>
              <a:cxn ang="0">
                <a:pos x="connsiteX1" y="connsiteY1"/>
              </a:cxn>
            </a:cxnLst>
            <a:rect l="l" t="t" r="r" b="b"/>
            <a:pathLst>
              <a:path h="648929">
                <a:moveTo>
                  <a:pt x="0" y="0"/>
                </a:moveTo>
                <a:lnTo>
                  <a:pt x="0" y="64892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Freeform 17"/>
          <p:cNvSpPr/>
          <p:nvPr/>
        </p:nvSpPr>
        <p:spPr>
          <a:xfrm>
            <a:off x="6980903" y="1809135"/>
            <a:ext cx="808974" cy="530942"/>
          </a:xfrm>
          <a:custGeom>
            <a:avLst/>
            <a:gdLst>
              <a:gd name="connsiteX0" fmla="*/ 0 w 808974"/>
              <a:gd name="connsiteY0" fmla="*/ 530942 h 530942"/>
              <a:gd name="connsiteX1" fmla="*/ 304800 w 808974"/>
              <a:gd name="connsiteY1" fmla="*/ 353962 h 530942"/>
              <a:gd name="connsiteX2" fmla="*/ 334297 w 808974"/>
              <a:gd name="connsiteY2" fmla="*/ 334297 h 530942"/>
              <a:gd name="connsiteX3" fmla="*/ 412955 w 808974"/>
              <a:gd name="connsiteY3" fmla="*/ 324465 h 530942"/>
              <a:gd name="connsiteX4" fmla="*/ 452284 w 808974"/>
              <a:gd name="connsiteY4" fmla="*/ 304800 h 530942"/>
              <a:gd name="connsiteX5" fmla="*/ 481781 w 808974"/>
              <a:gd name="connsiteY5" fmla="*/ 294968 h 530942"/>
              <a:gd name="connsiteX6" fmla="*/ 511278 w 808974"/>
              <a:gd name="connsiteY6" fmla="*/ 275304 h 530942"/>
              <a:gd name="connsiteX7" fmla="*/ 540774 w 808974"/>
              <a:gd name="connsiteY7" fmla="*/ 235975 h 530942"/>
              <a:gd name="connsiteX8" fmla="*/ 580103 w 808974"/>
              <a:gd name="connsiteY8" fmla="*/ 226142 h 530942"/>
              <a:gd name="connsiteX9" fmla="*/ 589936 w 808974"/>
              <a:gd name="connsiteY9" fmla="*/ 196646 h 530942"/>
              <a:gd name="connsiteX10" fmla="*/ 629265 w 808974"/>
              <a:gd name="connsiteY10" fmla="*/ 157317 h 530942"/>
              <a:gd name="connsiteX11" fmla="*/ 639097 w 808974"/>
              <a:gd name="connsiteY11" fmla="*/ 127820 h 530942"/>
              <a:gd name="connsiteX12" fmla="*/ 707923 w 808974"/>
              <a:gd name="connsiteY12" fmla="*/ 98323 h 530942"/>
              <a:gd name="connsiteX13" fmla="*/ 737420 w 808974"/>
              <a:gd name="connsiteY13" fmla="*/ 58994 h 530942"/>
              <a:gd name="connsiteX14" fmla="*/ 806245 w 808974"/>
              <a:gd name="connsiteY14" fmla="*/ 29497 h 530942"/>
              <a:gd name="connsiteX15" fmla="*/ 806245 w 808974"/>
              <a:gd name="connsiteY15" fmla="*/ 0 h 53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8974" h="530942">
                <a:moveTo>
                  <a:pt x="0" y="530942"/>
                </a:moveTo>
                <a:lnTo>
                  <a:pt x="304800" y="353962"/>
                </a:lnTo>
                <a:cubicBezTo>
                  <a:pt x="314986" y="347971"/>
                  <a:pt x="322896" y="337406"/>
                  <a:pt x="334297" y="334297"/>
                </a:cubicBezTo>
                <a:cubicBezTo>
                  <a:pt x="359789" y="327345"/>
                  <a:pt x="386736" y="327742"/>
                  <a:pt x="412955" y="324465"/>
                </a:cubicBezTo>
                <a:cubicBezTo>
                  <a:pt x="426065" y="317910"/>
                  <a:pt x="438812" y="310574"/>
                  <a:pt x="452284" y="304800"/>
                </a:cubicBezTo>
                <a:cubicBezTo>
                  <a:pt x="461810" y="300717"/>
                  <a:pt x="472511" y="299603"/>
                  <a:pt x="481781" y="294968"/>
                </a:cubicBezTo>
                <a:cubicBezTo>
                  <a:pt x="492350" y="289683"/>
                  <a:pt x="501446" y="281859"/>
                  <a:pt x="511278" y="275304"/>
                </a:cubicBezTo>
                <a:cubicBezTo>
                  <a:pt x="521110" y="262194"/>
                  <a:pt x="527440" y="245500"/>
                  <a:pt x="540774" y="235975"/>
                </a:cubicBezTo>
                <a:cubicBezTo>
                  <a:pt x="551770" y="228120"/>
                  <a:pt x="569551" y="234584"/>
                  <a:pt x="580103" y="226142"/>
                </a:cubicBezTo>
                <a:cubicBezTo>
                  <a:pt x="588196" y="219668"/>
                  <a:pt x="583912" y="205079"/>
                  <a:pt x="589936" y="196646"/>
                </a:cubicBezTo>
                <a:cubicBezTo>
                  <a:pt x="600712" y="181560"/>
                  <a:pt x="616155" y="170427"/>
                  <a:pt x="629265" y="157317"/>
                </a:cubicBezTo>
                <a:cubicBezTo>
                  <a:pt x="632542" y="147485"/>
                  <a:pt x="631769" y="135149"/>
                  <a:pt x="639097" y="127820"/>
                </a:cubicBezTo>
                <a:cubicBezTo>
                  <a:pt x="651248" y="115669"/>
                  <a:pt x="690294" y="104199"/>
                  <a:pt x="707923" y="98323"/>
                </a:cubicBezTo>
                <a:cubicBezTo>
                  <a:pt x="717755" y="85213"/>
                  <a:pt x="724831" y="69485"/>
                  <a:pt x="737420" y="58994"/>
                </a:cubicBezTo>
                <a:cubicBezTo>
                  <a:pt x="771048" y="30970"/>
                  <a:pt x="771468" y="72969"/>
                  <a:pt x="806245" y="29497"/>
                </a:cubicBezTo>
                <a:cubicBezTo>
                  <a:pt x="812387" y="21819"/>
                  <a:pt x="806245" y="9832"/>
                  <a:pt x="80624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Freeform 18"/>
          <p:cNvSpPr/>
          <p:nvPr/>
        </p:nvSpPr>
        <p:spPr>
          <a:xfrm>
            <a:off x="7403690" y="3136490"/>
            <a:ext cx="707923" cy="137859"/>
          </a:xfrm>
          <a:custGeom>
            <a:avLst/>
            <a:gdLst>
              <a:gd name="connsiteX0" fmla="*/ 0 w 707923"/>
              <a:gd name="connsiteY0" fmla="*/ 0 h 137859"/>
              <a:gd name="connsiteX1" fmla="*/ 373626 w 707923"/>
              <a:gd name="connsiteY1" fmla="*/ 19665 h 137859"/>
              <a:gd name="connsiteX2" fmla="*/ 432620 w 707923"/>
              <a:gd name="connsiteY2" fmla="*/ 58994 h 137859"/>
              <a:gd name="connsiteX3" fmla="*/ 521110 w 707923"/>
              <a:gd name="connsiteY3" fmla="*/ 88491 h 137859"/>
              <a:gd name="connsiteX4" fmla="*/ 560439 w 707923"/>
              <a:gd name="connsiteY4" fmla="*/ 98323 h 137859"/>
              <a:gd name="connsiteX5" fmla="*/ 629265 w 707923"/>
              <a:gd name="connsiteY5" fmla="*/ 117987 h 137859"/>
              <a:gd name="connsiteX6" fmla="*/ 707923 w 707923"/>
              <a:gd name="connsiteY6" fmla="*/ 137652 h 13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923" h="137859">
                <a:moveTo>
                  <a:pt x="0" y="0"/>
                </a:moveTo>
                <a:cubicBezTo>
                  <a:pt x="124542" y="6555"/>
                  <a:pt x="250055" y="2814"/>
                  <a:pt x="373626" y="19665"/>
                </a:cubicBezTo>
                <a:cubicBezTo>
                  <a:pt x="397043" y="22858"/>
                  <a:pt x="409692" y="53262"/>
                  <a:pt x="432620" y="58994"/>
                </a:cubicBezTo>
                <a:cubicBezTo>
                  <a:pt x="526868" y="82555"/>
                  <a:pt x="410036" y="51466"/>
                  <a:pt x="521110" y="88491"/>
                </a:cubicBezTo>
                <a:cubicBezTo>
                  <a:pt x="533930" y="92764"/>
                  <a:pt x="547402" y="94768"/>
                  <a:pt x="560439" y="98323"/>
                </a:cubicBezTo>
                <a:cubicBezTo>
                  <a:pt x="583458" y="104601"/>
                  <a:pt x="606629" y="110442"/>
                  <a:pt x="629265" y="117987"/>
                </a:cubicBezTo>
                <a:cubicBezTo>
                  <a:pt x="699215" y="141304"/>
                  <a:pt x="654281" y="137652"/>
                  <a:pt x="707923" y="1376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Freeform 19"/>
          <p:cNvSpPr/>
          <p:nvPr/>
        </p:nvSpPr>
        <p:spPr>
          <a:xfrm>
            <a:off x="7039897" y="3549445"/>
            <a:ext cx="1219200" cy="1015237"/>
          </a:xfrm>
          <a:custGeom>
            <a:avLst/>
            <a:gdLst>
              <a:gd name="connsiteX0" fmla="*/ 0 w 1219200"/>
              <a:gd name="connsiteY0" fmla="*/ 0 h 1015237"/>
              <a:gd name="connsiteX1" fmla="*/ 324464 w 1219200"/>
              <a:gd name="connsiteY1" fmla="*/ 324465 h 1015237"/>
              <a:gd name="connsiteX2" fmla="*/ 363793 w 1219200"/>
              <a:gd name="connsiteY2" fmla="*/ 353961 h 1015237"/>
              <a:gd name="connsiteX3" fmla="*/ 412955 w 1219200"/>
              <a:gd name="connsiteY3" fmla="*/ 422787 h 1015237"/>
              <a:gd name="connsiteX4" fmla="*/ 432619 w 1219200"/>
              <a:gd name="connsiteY4" fmla="*/ 462116 h 1015237"/>
              <a:gd name="connsiteX5" fmla="*/ 442451 w 1219200"/>
              <a:gd name="connsiteY5" fmla="*/ 491613 h 1015237"/>
              <a:gd name="connsiteX6" fmla="*/ 471948 w 1219200"/>
              <a:gd name="connsiteY6" fmla="*/ 501445 h 1015237"/>
              <a:gd name="connsiteX7" fmla="*/ 491613 w 1219200"/>
              <a:gd name="connsiteY7" fmla="*/ 540774 h 1015237"/>
              <a:gd name="connsiteX8" fmla="*/ 530942 w 1219200"/>
              <a:gd name="connsiteY8" fmla="*/ 599768 h 1015237"/>
              <a:gd name="connsiteX9" fmla="*/ 580103 w 1219200"/>
              <a:gd name="connsiteY9" fmla="*/ 648929 h 1015237"/>
              <a:gd name="connsiteX10" fmla="*/ 609600 w 1219200"/>
              <a:gd name="connsiteY10" fmla="*/ 688258 h 1015237"/>
              <a:gd name="connsiteX11" fmla="*/ 648929 w 1219200"/>
              <a:gd name="connsiteY11" fmla="*/ 707923 h 1015237"/>
              <a:gd name="connsiteX12" fmla="*/ 707922 w 1219200"/>
              <a:gd name="connsiteY12" fmla="*/ 737420 h 1015237"/>
              <a:gd name="connsiteX13" fmla="*/ 747251 w 1219200"/>
              <a:gd name="connsiteY13" fmla="*/ 776749 h 1015237"/>
              <a:gd name="connsiteX14" fmla="*/ 776748 w 1219200"/>
              <a:gd name="connsiteY14" fmla="*/ 786581 h 1015237"/>
              <a:gd name="connsiteX15" fmla="*/ 806245 w 1219200"/>
              <a:gd name="connsiteY15" fmla="*/ 806245 h 1015237"/>
              <a:gd name="connsiteX16" fmla="*/ 875071 w 1219200"/>
              <a:gd name="connsiteY16" fmla="*/ 835742 h 1015237"/>
              <a:gd name="connsiteX17" fmla="*/ 904568 w 1219200"/>
              <a:gd name="connsiteY17" fmla="*/ 855407 h 1015237"/>
              <a:gd name="connsiteX18" fmla="*/ 993058 w 1219200"/>
              <a:gd name="connsiteY18" fmla="*/ 875071 h 1015237"/>
              <a:gd name="connsiteX19" fmla="*/ 1160206 w 1219200"/>
              <a:gd name="connsiteY19" fmla="*/ 993058 h 1015237"/>
              <a:gd name="connsiteX20" fmla="*/ 1219200 w 1219200"/>
              <a:gd name="connsiteY20" fmla="*/ 1002890 h 101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 h="1015237">
                <a:moveTo>
                  <a:pt x="0" y="0"/>
                </a:moveTo>
                <a:cubicBezTo>
                  <a:pt x="108155" y="108155"/>
                  <a:pt x="214838" y="217802"/>
                  <a:pt x="324464" y="324465"/>
                </a:cubicBezTo>
                <a:cubicBezTo>
                  <a:pt x="336209" y="335893"/>
                  <a:pt x="354268" y="340627"/>
                  <a:pt x="363793" y="353961"/>
                </a:cubicBezTo>
                <a:cubicBezTo>
                  <a:pt x="432830" y="450610"/>
                  <a:pt x="295841" y="334950"/>
                  <a:pt x="412955" y="422787"/>
                </a:cubicBezTo>
                <a:cubicBezTo>
                  <a:pt x="419510" y="435897"/>
                  <a:pt x="426845" y="448644"/>
                  <a:pt x="432619" y="462116"/>
                </a:cubicBezTo>
                <a:cubicBezTo>
                  <a:pt x="436702" y="471642"/>
                  <a:pt x="435122" y="484284"/>
                  <a:pt x="442451" y="491613"/>
                </a:cubicBezTo>
                <a:cubicBezTo>
                  <a:pt x="449780" y="498942"/>
                  <a:pt x="462116" y="498168"/>
                  <a:pt x="471948" y="501445"/>
                </a:cubicBezTo>
                <a:cubicBezTo>
                  <a:pt x="478503" y="514555"/>
                  <a:pt x="484072" y="528206"/>
                  <a:pt x="491613" y="540774"/>
                </a:cubicBezTo>
                <a:cubicBezTo>
                  <a:pt x="503773" y="561040"/>
                  <a:pt x="530942" y="599768"/>
                  <a:pt x="530942" y="599768"/>
                </a:cubicBezTo>
                <a:cubicBezTo>
                  <a:pt x="551461" y="681846"/>
                  <a:pt x="520255" y="606181"/>
                  <a:pt x="580103" y="648929"/>
                </a:cubicBezTo>
                <a:cubicBezTo>
                  <a:pt x="593438" y="658454"/>
                  <a:pt x="597158" y="677593"/>
                  <a:pt x="609600" y="688258"/>
                </a:cubicBezTo>
                <a:cubicBezTo>
                  <a:pt x="620728" y="697797"/>
                  <a:pt x="636203" y="700651"/>
                  <a:pt x="648929" y="707923"/>
                </a:cubicBezTo>
                <a:cubicBezTo>
                  <a:pt x="702297" y="738419"/>
                  <a:pt x="653843" y="719392"/>
                  <a:pt x="707922" y="737420"/>
                </a:cubicBezTo>
                <a:cubicBezTo>
                  <a:pt x="721032" y="750530"/>
                  <a:pt x="732164" y="765973"/>
                  <a:pt x="747251" y="776749"/>
                </a:cubicBezTo>
                <a:cubicBezTo>
                  <a:pt x="755685" y="782773"/>
                  <a:pt x="767478" y="781946"/>
                  <a:pt x="776748" y="786581"/>
                </a:cubicBezTo>
                <a:cubicBezTo>
                  <a:pt x="787317" y="791866"/>
                  <a:pt x="795985" y="800382"/>
                  <a:pt x="806245" y="806245"/>
                </a:cubicBezTo>
                <a:cubicBezTo>
                  <a:pt x="840268" y="825687"/>
                  <a:pt x="841976" y="824711"/>
                  <a:pt x="875071" y="835742"/>
                </a:cubicBezTo>
                <a:cubicBezTo>
                  <a:pt x="884903" y="842297"/>
                  <a:pt x="893357" y="851670"/>
                  <a:pt x="904568" y="855407"/>
                </a:cubicBezTo>
                <a:cubicBezTo>
                  <a:pt x="933234" y="864962"/>
                  <a:pt x="966454" y="860746"/>
                  <a:pt x="993058" y="875071"/>
                </a:cubicBezTo>
                <a:cubicBezTo>
                  <a:pt x="1053105" y="907404"/>
                  <a:pt x="1096885" y="967729"/>
                  <a:pt x="1160206" y="993058"/>
                </a:cubicBezTo>
                <a:cubicBezTo>
                  <a:pt x="1213672" y="1014444"/>
                  <a:pt x="1196888" y="1025204"/>
                  <a:pt x="1219200" y="10028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Freeform 20"/>
          <p:cNvSpPr/>
          <p:nvPr/>
        </p:nvSpPr>
        <p:spPr>
          <a:xfrm>
            <a:off x="5329042" y="3785419"/>
            <a:ext cx="177023" cy="689639"/>
          </a:xfrm>
          <a:custGeom>
            <a:avLst/>
            <a:gdLst>
              <a:gd name="connsiteX0" fmla="*/ 137693 w 177023"/>
              <a:gd name="connsiteY0" fmla="*/ 0 h 689639"/>
              <a:gd name="connsiteX1" fmla="*/ 9874 w 177023"/>
              <a:gd name="connsiteY1" fmla="*/ 334297 h 689639"/>
              <a:gd name="connsiteX2" fmla="*/ 42 w 177023"/>
              <a:gd name="connsiteY2" fmla="*/ 363794 h 689639"/>
              <a:gd name="connsiteX3" fmla="*/ 19706 w 177023"/>
              <a:gd name="connsiteY3" fmla="*/ 491613 h 689639"/>
              <a:gd name="connsiteX4" fmla="*/ 39371 w 177023"/>
              <a:gd name="connsiteY4" fmla="*/ 540775 h 689639"/>
              <a:gd name="connsiteX5" fmla="*/ 49203 w 177023"/>
              <a:gd name="connsiteY5" fmla="*/ 619433 h 689639"/>
              <a:gd name="connsiteX6" fmla="*/ 118029 w 177023"/>
              <a:gd name="connsiteY6" fmla="*/ 668594 h 689639"/>
              <a:gd name="connsiteX7" fmla="*/ 147526 w 177023"/>
              <a:gd name="connsiteY7" fmla="*/ 688258 h 689639"/>
              <a:gd name="connsiteX8" fmla="*/ 177023 w 177023"/>
              <a:gd name="connsiteY8" fmla="*/ 688258 h 68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23" h="689639">
                <a:moveTo>
                  <a:pt x="137693" y="0"/>
                </a:moveTo>
                <a:cubicBezTo>
                  <a:pt x="95087" y="111432"/>
                  <a:pt x="52093" y="222717"/>
                  <a:pt x="9874" y="334297"/>
                </a:cubicBezTo>
                <a:cubicBezTo>
                  <a:pt x="6206" y="343990"/>
                  <a:pt x="-604" y="353450"/>
                  <a:pt x="42" y="363794"/>
                </a:cubicBezTo>
                <a:cubicBezTo>
                  <a:pt x="2731" y="406818"/>
                  <a:pt x="10355" y="449532"/>
                  <a:pt x="19706" y="491613"/>
                </a:cubicBezTo>
                <a:cubicBezTo>
                  <a:pt x="23535" y="508842"/>
                  <a:pt x="32816" y="524388"/>
                  <a:pt x="39371" y="540775"/>
                </a:cubicBezTo>
                <a:cubicBezTo>
                  <a:pt x="42648" y="566994"/>
                  <a:pt x="39040" y="595042"/>
                  <a:pt x="49203" y="619433"/>
                </a:cubicBezTo>
                <a:cubicBezTo>
                  <a:pt x="68870" y="666633"/>
                  <a:pt x="86032" y="652596"/>
                  <a:pt x="118029" y="668594"/>
                </a:cubicBezTo>
                <a:cubicBezTo>
                  <a:pt x="128598" y="673879"/>
                  <a:pt x="136315" y="684521"/>
                  <a:pt x="147526" y="688258"/>
                </a:cubicBezTo>
                <a:cubicBezTo>
                  <a:pt x="156854" y="691367"/>
                  <a:pt x="167191" y="688258"/>
                  <a:pt x="177023" y="68825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Freeform 21"/>
          <p:cNvSpPr/>
          <p:nvPr/>
        </p:nvSpPr>
        <p:spPr>
          <a:xfrm>
            <a:off x="3913239" y="3411794"/>
            <a:ext cx="570271" cy="786580"/>
          </a:xfrm>
          <a:custGeom>
            <a:avLst/>
            <a:gdLst>
              <a:gd name="connsiteX0" fmla="*/ 0 w 570271"/>
              <a:gd name="connsiteY0" fmla="*/ 786580 h 786580"/>
              <a:gd name="connsiteX1" fmla="*/ 432619 w 570271"/>
              <a:gd name="connsiteY1" fmla="*/ 363793 h 786580"/>
              <a:gd name="connsiteX2" fmla="*/ 442451 w 570271"/>
              <a:gd name="connsiteY2" fmla="*/ 334296 h 786580"/>
              <a:gd name="connsiteX3" fmla="*/ 462116 w 570271"/>
              <a:gd name="connsiteY3" fmla="*/ 304800 h 786580"/>
              <a:gd name="connsiteX4" fmla="*/ 491613 w 570271"/>
              <a:gd name="connsiteY4" fmla="*/ 235974 h 786580"/>
              <a:gd name="connsiteX5" fmla="*/ 511277 w 570271"/>
              <a:gd name="connsiteY5" fmla="*/ 78658 h 786580"/>
              <a:gd name="connsiteX6" fmla="*/ 530942 w 570271"/>
              <a:gd name="connsiteY6" fmla="*/ 49161 h 786580"/>
              <a:gd name="connsiteX7" fmla="*/ 540774 w 570271"/>
              <a:gd name="connsiteY7" fmla="*/ 19664 h 786580"/>
              <a:gd name="connsiteX8" fmla="*/ 570271 w 570271"/>
              <a:gd name="connsiteY8" fmla="*/ 0 h 78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271" h="786580">
                <a:moveTo>
                  <a:pt x="0" y="786580"/>
                </a:moveTo>
                <a:cubicBezTo>
                  <a:pt x="144206" y="645651"/>
                  <a:pt x="291617" y="507928"/>
                  <a:pt x="432619" y="363793"/>
                </a:cubicBezTo>
                <a:cubicBezTo>
                  <a:pt x="439867" y="356384"/>
                  <a:pt x="437816" y="343566"/>
                  <a:pt x="442451" y="334296"/>
                </a:cubicBezTo>
                <a:cubicBezTo>
                  <a:pt x="447736" y="323727"/>
                  <a:pt x="456253" y="315060"/>
                  <a:pt x="462116" y="304800"/>
                </a:cubicBezTo>
                <a:cubicBezTo>
                  <a:pt x="481553" y="270785"/>
                  <a:pt x="480583" y="269063"/>
                  <a:pt x="491613" y="235974"/>
                </a:cubicBezTo>
                <a:cubicBezTo>
                  <a:pt x="498168" y="183535"/>
                  <a:pt x="500390" y="130371"/>
                  <a:pt x="511277" y="78658"/>
                </a:cubicBezTo>
                <a:cubicBezTo>
                  <a:pt x="513711" y="67094"/>
                  <a:pt x="525657" y="59730"/>
                  <a:pt x="530942" y="49161"/>
                </a:cubicBezTo>
                <a:cubicBezTo>
                  <a:pt x="535577" y="39891"/>
                  <a:pt x="534300" y="27757"/>
                  <a:pt x="540774" y="19664"/>
                </a:cubicBezTo>
                <a:cubicBezTo>
                  <a:pt x="548156" y="10437"/>
                  <a:pt x="570271" y="0"/>
                  <a:pt x="57027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Freeform 22"/>
          <p:cNvSpPr/>
          <p:nvPr/>
        </p:nvSpPr>
        <p:spPr>
          <a:xfrm>
            <a:off x="3795252" y="2821626"/>
            <a:ext cx="521109" cy="39561"/>
          </a:xfrm>
          <a:custGeom>
            <a:avLst/>
            <a:gdLst>
              <a:gd name="connsiteX0" fmla="*/ 0 w 521109"/>
              <a:gd name="connsiteY0" fmla="*/ 39561 h 39561"/>
              <a:gd name="connsiteX1" fmla="*/ 235974 w 521109"/>
              <a:gd name="connsiteY1" fmla="*/ 232 h 39561"/>
              <a:gd name="connsiteX2" fmla="*/ 521109 w 521109"/>
              <a:gd name="connsiteY2" fmla="*/ 10064 h 39561"/>
            </a:gdLst>
            <a:ahLst/>
            <a:cxnLst>
              <a:cxn ang="0">
                <a:pos x="connsiteX0" y="connsiteY0"/>
              </a:cxn>
              <a:cxn ang="0">
                <a:pos x="connsiteX1" y="connsiteY1"/>
              </a:cxn>
              <a:cxn ang="0">
                <a:pos x="connsiteX2" y="connsiteY2"/>
              </a:cxn>
            </a:cxnLst>
            <a:rect l="l" t="t" r="r" b="b"/>
            <a:pathLst>
              <a:path w="521109" h="39561">
                <a:moveTo>
                  <a:pt x="0" y="39561"/>
                </a:moveTo>
                <a:cubicBezTo>
                  <a:pt x="95440" y="7748"/>
                  <a:pt x="95273" y="3226"/>
                  <a:pt x="235974" y="232"/>
                </a:cubicBezTo>
                <a:cubicBezTo>
                  <a:pt x="331054" y="-1791"/>
                  <a:pt x="521109" y="10064"/>
                  <a:pt x="521109" y="100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4189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p:cTn id="7" dur="1000" fill="hold"/>
                                        <p:tgtEl>
                                          <p:spTgt spid="9">
                                            <p:bg/>
                                          </p:spTgt>
                                        </p:tgtEl>
                                        <p:attrNameLst>
                                          <p:attrName>ppt_w</p:attrName>
                                        </p:attrNameLst>
                                      </p:cBhvr>
                                      <p:tavLst>
                                        <p:tav tm="0">
                                          <p:val>
                                            <p:fltVal val="0"/>
                                          </p:val>
                                        </p:tav>
                                        <p:tav tm="100000">
                                          <p:val>
                                            <p:strVal val="#ppt_w"/>
                                          </p:val>
                                        </p:tav>
                                      </p:tavLst>
                                    </p:anim>
                                    <p:anim calcmode="lin" valueType="num">
                                      <p:cBhvr>
                                        <p:cTn id="8" dur="1000" fill="hold"/>
                                        <p:tgtEl>
                                          <p:spTgt spid="9">
                                            <p:bg/>
                                          </p:spTgt>
                                        </p:tgtEl>
                                        <p:attrNameLst>
                                          <p:attrName>ppt_h</p:attrName>
                                        </p:attrNameLst>
                                      </p:cBhvr>
                                      <p:tavLst>
                                        <p:tav tm="0">
                                          <p:val>
                                            <p:fltVal val="0"/>
                                          </p:val>
                                        </p:tav>
                                        <p:tav tm="100000">
                                          <p:val>
                                            <p:strVal val="#ppt_h"/>
                                          </p:val>
                                        </p:tav>
                                      </p:tavLst>
                                    </p:anim>
                                    <p:anim calcmode="lin" valueType="num">
                                      <p:cBhvr>
                                        <p:cTn id="9" dur="1000" fill="hold"/>
                                        <p:tgtEl>
                                          <p:spTgt spid="9">
                                            <p:bg/>
                                          </p:spTgt>
                                        </p:tgtEl>
                                        <p:attrNameLst>
                                          <p:attrName>style.rotation</p:attrName>
                                        </p:attrNameLst>
                                      </p:cBhvr>
                                      <p:tavLst>
                                        <p:tav tm="0">
                                          <p:val>
                                            <p:fltVal val="90"/>
                                          </p:val>
                                        </p:tav>
                                        <p:tav tm="100000">
                                          <p:val>
                                            <p:fltVal val="0"/>
                                          </p:val>
                                        </p:tav>
                                      </p:tavLst>
                                    </p:anim>
                                    <p:animEffect transition="in" filter="fade">
                                      <p:cBhvr>
                                        <p:cTn id="10" dur="1000"/>
                                        <p:tgtEl>
                                          <p:spTgt spid="9">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p:cTn id="15"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style.rotation</p:attrName>
                                        </p:attrNameLst>
                                      </p:cBhvr>
                                      <p:tavLst>
                                        <p:tav tm="0">
                                          <p:val>
                                            <p:fltVal val="90"/>
                                          </p:val>
                                        </p:tav>
                                        <p:tav tm="100000">
                                          <p:val>
                                            <p:fltVal val="0"/>
                                          </p:val>
                                        </p:tav>
                                      </p:tavLst>
                                    </p:anim>
                                    <p:animEffect transition="in" filter="fade">
                                      <p:cBhvr>
                                        <p:cTn id="50" dur="1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style.rotation</p:attrName>
                                        </p:attrNameLst>
                                      </p:cBhvr>
                                      <p:tavLst>
                                        <p:tav tm="0">
                                          <p:val>
                                            <p:fltVal val="90"/>
                                          </p:val>
                                        </p:tav>
                                        <p:tav tm="100000">
                                          <p:val>
                                            <p:fltVal val="0"/>
                                          </p:val>
                                        </p:tav>
                                      </p:tavLst>
                                    </p:anim>
                                    <p:animEffect transition="in" filter="fade">
                                      <p:cBhvr>
                                        <p:cTn id="58" dur="10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1000" fill="hold"/>
                                        <p:tgtEl>
                                          <p:spTgt spid="12"/>
                                        </p:tgtEl>
                                        <p:attrNameLst>
                                          <p:attrName>ppt_w</p:attrName>
                                        </p:attrNameLst>
                                      </p:cBhvr>
                                      <p:tavLst>
                                        <p:tav tm="0">
                                          <p:val>
                                            <p:fltVal val="0"/>
                                          </p:val>
                                        </p:tav>
                                        <p:tav tm="100000">
                                          <p:val>
                                            <p:strVal val="#ppt_w"/>
                                          </p:val>
                                        </p:tav>
                                      </p:tavLst>
                                    </p:anim>
                                    <p:anim calcmode="lin" valueType="num">
                                      <p:cBhvr>
                                        <p:cTn id="72" dur="1000" fill="hold"/>
                                        <p:tgtEl>
                                          <p:spTgt spid="12"/>
                                        </p:tgtEl>
                                        <p:attrNameLst>
                                          <p:attrName>ppt_h</p:attrName>
                                        </p:attrNameLst>
                                      </p:cBhvr>
                                      <p:tavLst>
                                        <p:tav tm="0">
                                          <p:val>
                                            <p:fltVal val="0"/>
                                          </p:val>
                                        </p:tav>
                                        <p:tav tm="100000">
                                          <p:val>
                                            <p:strVal val="#ppt_h"/>
                                          </p:val>
                                        </p:tav>
                                      </p:tavLst>
                                    </p:anim>
                                    <p:anim calcmode="lin" valueType="num">
                                      <p:cBhvr>
                                        <p:cTn id="73" dur="1000" fill="hold"/>
                                        <p:tgtEl>
                                          <p:spTgt spid="12"/>
                                        </p:tgtEl>
                                        <p:attrNameLst>
                                          <p:attrName>style.rotation</p:attrName>
                                        </p:attrNameLst>
                                      </p:cBhvr>
                                      <p:tavLst>
                                        <p:tav tm="0">
                                          <p:val>
                                            <p:fltVal val="90"/>
                                          </p:val>
                                        </p:tav>
                                        <p:tav tm="100000">
                                          <p:val>
                                            <p:fltVal val="0"/>
                                          </p:val>
                                        </p:tav>
                                      </p:tavLst>
                                    </p:anim>
                                    <p:animEffect transition="in" filter="fade">
                                      <p:cBhvr>
                                        <p:cTn id="7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build="p" animBg="1"/>
      <p:bldP spid="10" grpId="0" animBg="1"/>
      <p:bldP spid="11" grpId="0" animBg="1"/>
      <p:bldP spid="12"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08E8D5A9B4CB4EBB6A6F99BA25BEBF" ma:contentTypeVersion="1" ma:contentTypeDescription="Create a new document." ma:contentTypeScope="" ma:versionID="ed875a5721f4dae218768c1af0a4dd73">
  <xsd:schema xmlns:xsd="http://www.w3.org/2001/XMLSchema" xmlns:xs="http://www.w3.org/2001/XMLSchema" xmlns:p="http://schemas.microsoft.com/office/2006/metadata/properties" xmlns:ns1="http://schemas.microsoft.com/sharepoint/v3" targetNamespace="http://schemas.microsoft.com/office/2006/metadata/properties" ma:root="true" ma:fieldsID="55d3c2ff1dfae606d6f8168c387867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DA21D27-EC7A-4310-90A8-438481E5ED08}"/>
</file>

<file path=customXml/itemProps2.xml><?xml version="1.0" encoding="utf-8"?>
<ds:datastoreItem xmlns:ds="http://schemas.openxmlformats.org/officeDocument/2006/customXml" ds:itemID="{60036E44-3036-4655-B570-98C7F16B0D53}"/>
</file>

<file path=customXml/itemProps3.xml><?xml version="1.0" encoding="utf-8"?>
<ds:datastoreItem xmlns:ds="http://schemas.openxmlformats.org/officeDocument/2006/customXml" ds:itemID="{69CFC696-722A-486A-8E61-90E794C9568E}"/>
</file>

<file path=docProps/app.xml><?xml version="1.0" encoding="utf-8"?>
<Properties xmlns="http://schemas.openxmlformats.org/officeDocument/2006/extended-properties" xmlns:vt="http://schemas.openxmlformats.org/officeDocument/2006/docPropsVTypes">
  <TotalTime>1140</TotalTime>
  <Words>735</Words>
  <Application>Microsoft Office PowerPoint</Application>
  <PresentationFormat>Widescreen</PresentationFormat>
  <Paragraphs>175</Paragraphs>
  <Slides>32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Berlin Sans FB</vt:lpstr>
      <vt:lpstr>Calibri</vt:lpstr>
      <vt:lpstr>Office Theme</vt:lpstr>
      <vt:lpstr>FLEPS WORKSHOP  Using Technology in the ELT classroom</vt:lpstr>
      <vt:lpstr>PowerPoint Presentation</vt:lpstr>
      <vt:lpstr>Objectives</vt:lpstr>
      <vt:lpstr>What is your definition of technology-enhanced teaching/learning?</vt:lpstr>
      <vt:lpstr>PowerPoint Presentation</vt:lpstr>
      <vt:lpstr>Why use technology in the classroom?</vt:lpstr>
      <vt:lpstr>What should teachers think about when using resources from the Internet?</vt:lpstr>
      <vt:lpstr>The Writing Skill</vt:lpstr>
      <vt:lpstr>PowerPoint Presentation</vt:lpstr>
      <vt:lpstr>What is the connection between technology and writing and listening?</vt:lpstr>
      <vt:lpstr>Visuwords: https://visuwords.com/</vt:lpstr>
      <vt:lpstr>PowerPoint Presentation</vt:lpstr>
      <vt:lpstr>PowerPoint Presentation</vt:lpstr>
      <vt:lpstr>PowerPoint Presentation</vt:lpstr>
      <vt:lpstr>Collaborative writing</vt:lpstr>
      <vt:lpstr>Collaborative writing activity</vt:lpstr>
      <vt:lpstr>PowerPoint Presentation</vt:lpstr>
      <vt:lpstr>Solomon R. Guggenheim Museum, New York </vt:lpstr>
      <vt:lpstr>PowerPoint Presentation</vt:lpstr>
      <vt:lpstr>PowerPoint Presentation</vt:lpstr>
      <vt:lpstr>Marriages</vt:lpstr>
      <vt:lpstr>PowerPoint Presentation</vt:lpstr>
      <vt:lpstr>  </vt:lpstr>
      <vt:lpstr>PowerPoint Presentation</vt:lpstr>
      <vt:lpstr>PowerPoint Presentation</vt:lpstr>
      <vt:lpstr>While-listening</vt:lpstr>
      <vt:lpstr> </vt:lpstr>
      <vt:lpstr>PowerPoint Presentation</vt:lpstr>
      <vt:lpstr>Post-listening</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MEB  ÖĞRETMEN EĞİTİMLERİ</dc:title>
  <dc:creator>Besime Erkmen</dc:creator>
  <cp:lastModifiedBy>Betül Eren</cp:lastModifiedBy>
  <cp:revision>80</cp:revision>
  <dcterms:created xsi:type="dcterms:W3CDTF">2021-08-26T21:46:00Z</dcterms:created>
  <dcterms:modified xsi:type="dcterms:W3CDTF">2022-05-27T06:00:27Z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0x0101002D08E8D5A9B4CB4EBB6A6F99BA25BEBF</vt:lpwstr>
  </property>
</Properties>
</file>