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369" r:id="rId2"/>
    <p:sldId id="394" r:id="rId3"/>
    <p:sldId id="496" r:id="rId4"/>
    <p:sldId id="498" r:id="rId5"/>
    <p:sldId id="457" r:id="rId6"/>
    <p:sldId id="506" r:id="rId7"/>
    <p:sldId id="507" r:id="rId8"/>
    <p:sldId id="516" r:id="rId9"/>
    <p:sldId id="505" r:id="rId10"/>
    <p:sldId id="495" r:id="rId11"/>
    <p:sldId id="517" r:id="rId12"/>
    <p:sldId id="519" r:id="rId13"/>
    <p:sldId id="520" r:id="rId14"/>
    <p:sldId id="518" r:id="rId15"/>
    <p:sldId id="524" r:id="rId16"/>
    <p:sldId id="523" r:id="rId17"/>
    <p:sldId id="469" r:id="rId18"/>
    <p:sldId id="508" r:id="rId19"/>
    <p:sldId id="509" r:id="rId20"/>
    <p:sldId id="501" r:id="rId21"/>
    <p:sldId id="510" r:id="rId22"/>
    <p:sldId id="499" r:id="rId23"/>
    <p:sldId id="511" r:id="rId24"/>
    <p:sldId id="512" r:id="rId25"/>
    <p:sldId id="503" r:id="rId26"/>
    <p:sldId id="513" r:id="rId27"/>
    <p:sldId id="502" r:id="rId28"/>
    <p:sldId id="514" r:id="rId29"/>
    <p:sldId id="51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7B00"/>
    <a:srgbClr val="7A3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2245" autoAdjust="0"/>
  </p:normalViewPr>
  <p:slideViewPr>
    <p:cSldViewPr snapToGrid="0" snapToObjects="1">
      <p:cViewPr varScale="1">
        <p:scale>
          <a:sx n="109" d="100"/>
          <a:sy n="109" d="100"/>
        </p:scale>
        <p:origin x="216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0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AA4C6-AA64-2C44-9BF8-55A8CAE1F624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26764-48C9-7142-8EED-1F60F31165D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352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1582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287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1800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576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9724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7736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267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9486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3761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6459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041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518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795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347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4374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9741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8181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4672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742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691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2271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306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604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1029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777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285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412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996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26764-48C9-7142-8EED-1F60F31165D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942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317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670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077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850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180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433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722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770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50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269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04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E513-4190-0B46-8F6D-0E6E9197E0E7}" type="datetimeFigureOut">
              <a:rPr lang="x-none" smtClean="0"/>
              <a:t>25/05/2022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1DEC4-5A08-0A44-A4F1-237F7EC96E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42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.facebook.com/l.php?u=http%3A%2F%2Fhdl.handle.net%2F11129%2F5257%3Ffbclid%3DIwAR11eu66yVdhgiLlLot0Fgc7UCgSelsR4Bh0qllWeYW3y8pp4ARX69emUeY&amp;h=AT12nkwb6c3fvz-C8h6HdTFqPUidEwLbDjYPvHUB2aOBaMHabuvaRy1E37D-OhpgtSJ1vpkhSfnqNwICr6H0wAlNo6WEAa1dzna2Pom1VU1KAITFe8fplmNAS3XPu3cXz7oyF4M&amp;__tn__=R%5d-R&amp;c%5b0%5d=AT3rQb6i1CATj_GFs0_G7O2MEbO81bJ4SExHtruO8vueNSNPgyciuc5gHOtMs0OTjQ8XuQgBOul8RQD-KzH5CZkOv7MOphYX-cst_Tx0dKsDMIjsulNFThLr7dQ9sJbl6qzJv04DcEtnV8ocd-p44GSD01E2wsLNuxJQN0tmDtAOPrWx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www.yeniduzen.com/no-lands-human-147966h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1VlSIpWWae4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5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C930CA-F35B-5E42-A0D1-F5EB475C825B}"/>
              </a:ext>
            </a:extLst>
          </p:cNvPr>
          <p:cNvSpPr txBox="1"/>
          <p:nvPr/>
        </p:nvSpPr>
        <p:spPr>
          <a:xfrm>
            <a:off x="6926021" y="3957132"/>
            <a:ext cx="4444897" cy="1138773"/>
          </a:xfrm>
          <a:prstGeom prst="rect">
            <a:avLst/>
          </a:prstGeom>
          <a:noFill/>
          <a:ln w="50800" cmpd="sng">
            <a:noFill/>
          </a:ln>
        </p:spPr>
        <p:txBody>
          <a:bodyPr wrap="square" rtlCol="0">
            <a:spAutoFit/>
          </a:bodyPr>
          <a:lstStyle/>
          <a:p>
            <a:r>
              <a:rPr lang="en-CY" sz="2800" b="1" i="1" dirty="0">
                <a:solidFill>
                  <a:schemeClr val="bg2">
                    <a:lumMod val="2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Creative Academia</a:t>
            </a:r>
            <a:r>
              <a:rPr lang="en-CY" sz="2800" b="1" dirty="0">
                <a:solidFill>
                  <a:schemeClr val="bg2">
                    <a:lumMod val="2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: </a:t>
            </a:r>
          </a:p>
          <a:p>
            <a:r>
              <a:rPr lang="en-CY" sz="2000" b="1" dirty="0">
                <a:solidFill>
                  <a:schemeClr val="bg2">
                    <a:lumMod val="2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Re-writing </a:t>
            </a:r>
          </a:p>
          <a:p>
            <a:r>
              <a:rPr lang="en-CY" sz="2000" b="1" dirty="0">
                <a:solidFill>
                  <a:schemeClr val="bg2">
                    <a:lumMod val="2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academic findings as poems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B6A3E-E188-574B-8A83-72DE5304F721}"/>
              </a:ext>
            </a:extLst>
          </p:cNvPr>
          <p:cNvSpPr txBox="1"/>
          <p:nvPr/>
        </p:nvSpPr>
        <p:spPr>
          <a:xfrm>
            <a:off x="8667382" y="5499488"/>
            <a:ext cx="24957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sz="24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CY" sz="2400" b="1" i="1" dirty="0">
                <a:solidFill>
                  <a:schemeClr val="bg2">
                    <a:lumMod val="25000"/>
                  </a:schemeClr>
                </a:solidFill>
                <a:latin typeface="American Typewriter" panose="02090604020004020304" pitchFamily="18" charset="77"/>
              </a:rPr>
              <a:t>Nafia Akdeniz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E50901C-9CE1-5249-84ED-9CBEC0C0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2" y="584026"/>
            <a:ext cx="4893916" cy="3101870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623FC6F-ADEB-B84E-92F5-D1D83D2D5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26" y="598019"/>
            <a:ext cx="4826074" cy="574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3428998" y="652957"/>
            <a:ext cx="5074938" cy="769441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Writing and Re-writing: </a:t>
            </a:r>
          </a:p>
          <a:p>
            <a:pPr algn="ctr"/>
            <a:r>
              <a:rPr lang="en-US" sz="2000" b="1" i="1" dirty="0"/>
              <a:t>academic findings as poems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F24EAAF-0A97-4D44-838E-CE18E29EAF84}"/>
              </a:ext>
            </a:extLst>
          </p:cNvPr>
          <p:cNvSpPr/>
          <p:nvPr/>
        </p:nvSpPr>
        <p:spPr>
          <a:xfrm>
            <a:off x="598814" y="1614828"/>
            <a:ext cx="1679659" cy="1574025"/>
          </a:xfrm>
          <a:prstGeom prst="ellipse">
            <a:avLst/>
          </a:prstGeom>
          <a:pattFill prst="lg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>
                <a:solidFill>
                  <a:schemeClr val="tx1"/>
                </a:solidFill>
              </a:rPr>
              <a:t>45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I</a:t>
            </a:r>
            <a:r>
              <a:rPr lang="x-none" sz="1200">
                <a:solidFill>
                  <a:schemeClr val="tx1"/>
                </a:solidFill>
              </a:rPr>
              <a:t>nteview</a:t>
            </a:r>
            <a:r>
              <a:rPr lang="en-GB" sz="1200" dirty="0">
                <a:solidFill>
                  <a:schemeClr val="tx1"/>
                </a:solidFill>
              </a:rPr>
              <a:t> verbatim transcriptions &amp; field observation notes </a:t>
            </a:r>
            <a:endParaRPr lang="x-none" sz="12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D94EF3-7713-A242-BA86-AE3918301000}"/>
              </a:ext>
            </a:extLst>
          </p:cNvPr>
          <p:cNvSpPr/>
          <p:nvPr/>
        </p:nvSpPr>
        <p:spPr>
          <a:xfrm>
            <a:off x="1089437" y="3489895"/>
            <a:ext cx="1029032" cy="899033"/>
          </a:xfrm>
          <a:prstGeom prst="ellipse">
            <a:avLst/>
          </a:prstGeom>
          <a:pattFill prst="lg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>
                <a:solidFill>
                  <a:schemeClr val="tx1"/>
                </a:solidFill>
              </a:rPr>
              <a:t>82</a:t>
            </a:r>
          </a:p>
          <a:p>
            <a:pPr algn="ctr"/>
            <a:r>
              <a:rPr lang="x-none" sz="1200">
                <a:solidFill>
                  <a:schemeClr val="tx1"/>
                </a:solidFill>
              </a:rPr>
              <a:t>hours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5B6DE34-AFC9-F449-9C69-18AF7B6FCD75}"/>
              </a:ext>
            </a:extLst>
          </p:cNvPr>
          <p:cNvSpPr/>
          <p:nvPr/>
        </p:nvSpPr>
        <p:spPr>
          <a:xfrm>
            <a:off x="694510" y="4664254"/>
            <a:ext cx="1029032" cy="920217"/>
          </a:xfrm>
          <a:prstGeom prst="ellipse">
            <a:avLst/>
          </a:prstGeom>
          <a:pattFill prst="lg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>
                <a:solidFill>
                  <a:schemeClr val="tx1"/>
                </a:solidFill>
              </a:rPr>
              <a:t>815</a:t>
            </a:r>
          </a:p>
          <a:p>
            <a:pPr algn="ctr"/>
            <a:r>
              <a:rPr lang="x-none" sz="1200">
                <a:solidFill>
                  <a:schemeClr val="tx1"/>
                </a:solidFill>
              </a:rPr>
              <a:t>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D851A-E9BB-0043-913C-F55B8F12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682" y="1664394"/>
            <a:ext cx="2508883" cy="30561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CE1A8A7-705D-574A-A50E-D45E47A674C4}"/>
              </a:ext>
            </a:extLst>
          </p:cNvPr>
          <p:cNvSpPr/>
          <p:nvPr/>
        </p:nvSpPr>
        <p:spPr>
          <a:xfrm>
            <a:off x="9023211" y="3949270"/>
            <a:ext cx="1985791" cy="1542527"/>
          </a:xfrm>
          <a:prstGeom prst="ellipse">
            <a:avLst/>
          </a:prstGeom>
          <a:pattFill prst="lg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a book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seminars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conferences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articles</a:t>
            </a:r>
          </a:p>
          <a:p>
            <a:pPr algn="ctr"/>
            <a:r>
              <a:rPr lang="en-GB" sz="1600" b="1" i="1" dirty="0">
                <a:solidFill>
                  <a:srgbClr val="C00000"/>
                </a:solidFill>
              </a:rPr>
              <a:t>haiku poems</a:t>
            </a:r>
          </a:p>
          <a:p>
            <a:pPr algn="ctr"/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 descr="A picture containing text, building, outdoor, sign&#10;&#10;Description automatically generated">
            <a:extLst>
              <a:ext uri="{FF2B5EF4-FFF2-40B4-BE49-F238E27FC236}">
                <a16:creationId xmlns:a16="http://schemas.microsoft.com/office/drawing/2014/main" id="{48710359-4A44-674C-A9A7-1AE9B3E4A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211" y="592958"/>
            <a:ext cx="1985791" cy="2749439"/>
          </a:xfrm>
          <a:prstGeom prst="rect">
            <a:avLst/>
          </a:prstGeom>
        </p:spPr>
      </p:pic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C6AB811-0B37-894D-9414-F3201D8B1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683" y="2153298"/>
            <a:ext cx="2349500" cy="31584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9BAF65-3BF4-024C-A881-044B9A346ECA}"/>
              </a:ext>
            </a:extLst>
          </p:cNvPr>
          <p:cNvSpPr txBox="1"/>
          <p:nvPr/>
        </p:nvSpPr>
        <p:spPr>
          <a:xfrm>
            <a:off x="9631853" y="3411806"/>
            <a:ext cx="2028376" cy="3693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GB" dirty="0"/>
              <a:t>an a</a:t>
            </a:r>
            <a:r>
              <a:rPr lang="en-CY" dirty="0"/>
              <a:t>utoethnograpy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738E5-E788-F245-B340-B14940938E8B}"/>
              </a:ext>
            </a:extLst>
          </p:cNvPr>
          <p:cNvSpPr txBox="1"/>
          <p:nvPr/>
        </p:nvSpPr>
        <p:spPr>
          <a:xfrm>
            <a:off x="3018386" y="5575638"/>
            <a:ext cx="196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“no land’s human”</a:t>
            </a:r>
            <a:endParaRPr lang="en-CY" b="1" dirty="0">
              <a:solidFill>
                <a:srgbClr val="C00000"/>
              </a:solidFill>
            </a:endParaRP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EFFF35E-E4A7-C145-8521-A9AC400F9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DB7AF9-63B4-2D4A-8B77-DA52B6C103C5}"/>
              </a:ext>
            </a:extLst>
          </p:cNvPr>
          <p:cNvSpPr txBox="1"/>
          <p:nvPr/>
        </p:nvSpPr>
        <p:spPr>
          <a:xfrm>
            <a:off x="1249231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D9A59-DEAF-7848-B55D-5EF4094D5239}"/>
              </a:ext>
            </a:extLst>
          </p:cNvPr>
          <p:cNvSpPr txBox="1"/>
          <p:nvPr/>
        </p:nvSpPr>
        <p:spPr>
          <a:xfrm>
            <a:off x="5460033" y="5704691"/>
            <a:ext cx="5822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7"/>
              </a:rPr>
              <a:t>https://www.yeniduzen.com/no-lands-human-147966h.htm</a:t>
            </a:r>
            <a:endParaRPr lang="en-GB" dirty="0"/>
          </a:p>
          <a:p>
            <a:endParaRPr lang="en-C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8B4C2-B285-2348-8B52-5317178BDE47}"/>
              </a:ext>
            </a:extLst>
          </p:cNvPr>
          <p:cNvSpPr txBox="1"/>
          <p:nvPr/>
        </p:nvSpPr>
        <p:spPr>
          <a:xfrm>
            <a:off x="2118469" y="4892926"/>
            <a:ext cx="3473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 </a:t>
            </a:r>
            <a:r>
              <a:rPr lang="en-GB" u="sng" dirty="0">
                <a:hlinkClick r:id="rId8"/>
              </a:rPr>
              <a:t>http://hdl.handle.net/11129/5257</a:t>
            </a:r>
            <a:endParaRPr lang="en-GB" u="sng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28759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2011365" y="1123607"/>
            <a:ext cx="1149184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HAIKU 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51BEA991-2C38-E84B-8552-C38BA361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07" y="657855"/>
            <a:ext cx="5688395" cy="32139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A035A3-3CD9-9042-9299-D68C2D2BF440}"/>
              </a:ext>
            </a:extLst>
          </p:cNvPr>
          <p:cNvSpPr txBox="1"/>
          <p:nvPr/>
        </p:nvSpPr>
        <p:spPr>
          <a:xfrm>
            <a:off x="2425700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635928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2011365" y="1123607"/>
            <a:ext cx="1149184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HAIKU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9209C-09AC-2648-910D-F97145E67ADC}"/>
              </a:ext>
            </a:extLst>
          </p:cNvPr>
          <p:cNvSpPr txBox="1"/>
          <p:nvPr/>
        </p:nvSpPr>
        <p:spPr>
          <a:xfrm>
            <a:off x="1182998" y="1952112"/>
            <a:ext cx="368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chemeClr val="bg1">
                    <a:lumMod val="50000"/>
                  </a:schemeClr>
                </a:solidFill>
                <a:effectLst/>
                <a:latin typeface="American Typewriter" panose="02090604020004020304" pitchFamily="18" charset="77"/>
              </a:rPr>
              <a:t>An old silent pond,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  <a:latin typeface="American Typewriter" panose="02090604020004020304" pitchFamily="18" charset="77"/>
              </a:rPr>
            </a:br>
            <a:r>
              <a:rPr lang="en-GB" b="1" i="0" dirty="0">
                <a:solidFill>
                  <a:schemeClr val="bg1">
                    <a:lumMod val="50000"/>
                  </a:schemeClr>
                </a:solidFill>
                <a:effectLst/>
                <a:latin typeface="American Typewriter" panose="02090604020004020304" pitchFamily="18" charset="77"/>
              </a:rPr>
              <a:t>A frog jumps into the pond,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  <a:latin typeface="American Typewriter" panose="02090604020004020304" pitchFamily="18" charset="77"/>
              </a:rPr>
            </a:br>
            <a:r>
              <a:rPr lang="en-GB" b="1" i="0" dirty="0">
                <a:solidFill>
                  <a:schemeClr val="bg1">
                    <a:lumMod val="50000"/>
                  </a:schemeClr>
                </a:solidFill>
                <a:effectLst/>
                <a:latin typeface="American Typewriter" panose="02090604020004020304" pitchFamily="18" charset="77"/>
              </a:rPr>
              <a:t>splash! Silence again.</a:t>
            </a:r>
            <a:endParaRPr lang="en-CY" dirty="0">
              <a:solidFill>
                <a:schemeClr val="bg1">
                  <a:lumMod val="5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51BEA991-2C38-E84B-8552-C38BA361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07" y="657855"/>
            <a:ext cx="5688395" cy="32139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7E4E1F-6663-C449-85A9-6BEF5DF73D4B}"/>
              </a:ext>
            </a:extLst>
          </p:cNvPr>
          <p:cNvSpPr txBox="1"/>
          <p:nvPr/>
        </p:nvSpPr>
        <p:spPr>
          <a:xfrm>
            <a:off x="1556773" y="3209646"/>
            <a:ext cx="3368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7A7A7A"/>
                </a:solidFill>
                <a:effectLst/>
                <a:latin typeface="Roboto" panose="02000000000000000000" pitchFamily="2" charset="0"/>
              </a:rPr>
              <a:t>Matsuo </a:t>
            </a:r>
            <a:r>
              <a:rPr lang="en-GB" b="1" i="0" dirty="0" err="1">
                <a:solidFill>
                  <a:srgbClr val="7A7A7A"/>
                </a:solidFill>
                <a:effectLst/>
                <a:latin typeface="Roboto" panose="02000000000000000000" pitchFamily="2" charset="0"/>
              </a:rPr>
              <a:t>Bashō</a:t>
            </a:r>
            <a:r>
              <a:rPr lang="en-GB" b="1" i="0" dirty="0">
                <a:solidFill>
                  <a:srgbClr val="7A7A7A"/>
                </a:solidFill>
                <a:effectLst/>
                <a:latin typeface="Roboto" panose="02000000000000000000" pitchFamily="2" charset="0"/>
              </a:rPr>
              <a:t> (1644 – 1694)</a:t>
            </a:r>
            <a:endParaRPr lang="en-CY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035A3-3CD9-9042-9299-D68C2D2BF440}"/>
              </a:ext>
            </a:extLst>
          </p:cNvPr>
          <p:cNvSpPr txBox="1"/>
          <p:nvPr/>
        </p:nvSpPr>
        <p:spPr>
          <a:xfrm>
            <a:off x="2425700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205831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2011365" y="1123607"/>
            <a:ext cx="1149184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HAIKU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9209C-09AC-2648-910D-F97145E67ADC}"/>
              </a:ext>
            </a:extLst>
          </p:cNvPr>
          <p:cNvSpPr txBox="1"/>
          <p:nvPr/>
        </p:nvSpPr>
        <p:spPr>
          <a:xfrm>
            <a:off x="1182998" y="1952112"/>
            <a:ext cx="368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chemeClr val="bg1">
                    <a:lumMod val="50000"/>
                  </a:schemeClr>
                </a:solidFill>
                <a:effectLst/>
                <a:latin typeface="American Typewriter" panose="02090604020004020304" pitchFamily="18" charset="77"/>
              </a:rPr>
              <a:t>An old silent pond,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  <a:latin typeface="American Typewriter" panose="02090604020004020304" pitchFamily="18" charset="77"/>
              </a:rPr>
            </a:br>
            <a:r>
              <a:rPr lang="en-GB" b="1" i="0" dirty="0">
                <a:solidFill>
                  <a:schemeClr val="bg1">
                    <a:lumMod val="50000"/>
                  </a:schemeClr>
                </a:solidFill>
                <a:effectLst/>
                <a:latin typeface="American Typewriter" panose="02090604020004020304" pitchFamily="18" charset="77"/>
              </a:rPr>
              <a:t>A frog jumps into the pond,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  <a:latin typeface="American Typewriter" panose="02090604020004020304" pitchFamily="18" charset="77"/>
              </a:rPr>
            </a:br>
            <a:r>
              <a:rPr lang="en-GB" b="1" i="0" dirty="0">
                <a:solidFill>
                  <a:schemeClr val="bg1">
                    <a:lumMod val="50000"/>
                  </a:schemeClr>
                </a:solidFill>
                <a:effectLst/>
                <a:latin typeface="American Typewriter" panose="02090604020004020304" pitchFamily="18" charset="77"/>
              </a:rPr>
              <a:t>splash! Silence again.</a:t>
            </a:r>
            <a:endParaRPr lang="en-CY" dirty="0">
              <a:solidFill>
                <a:schemeClr val="bg1">
                  <a:lumMod val="5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51BEA991-2C38-E84B-8552-C38BA361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07" y="657855"/>
            <a:ext cx="5688395" cy="32139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7E4E1F-6663-C449-85A9-6BEF5DF73D4B}"/>
              </a:ext>
            </a:extLst>
          </p:cNvPr>
          <p:cNvSpPr txBox="1"/>
          <p:nvPr/>
        </p:nvSpPr>
        <p:spPr>
          <a:xfrm>
            <a:off x="1556773" y="3209646"/>
            <a:ext cx="3368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7A7A7A"/>
                </a:solidFill>
                <a:effectLst/>
                <a:latin typeface="Roboto" panose="02000000000000000000" pitchFamily="2" charset="0"/>
              </a:rPr>
              <a:t>Matsuo </a:t>
            </a:r>
            <a:r>
              <a:rPr lang="en-GB" b="1" i="0" dirty="0" err="1">
                <a:solidFill>
                  <a:srgbClr val="7A7A7A"/>
                </a:solidFill>
                <a:effectLst/>
                <a:latin typeface="Roboto" panose="02000000000000000000" pitchFamily="2" charset="0"/>
              </a:rPr>
              <a:t>Bashō</a:t>
            </a:r>
            <a:r>
              <a:rPr lang="en-GB" b="1" i="0" dirty="0">
                <a:solidFill>
                  <a:srgbClr val="7A7A7A"/>
                </a:solidFill>
                <a:effectLst/>
                <a:latin typeface="Roboto" panose="02000000000000000000" pitchFamily="2" charset="0"/>
              </a:rPr>
              <a:t> (1644 – 1694)</a:t>
            </a:r>
            <a:endParaRPr lang="en-CY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035A3-3CD9-9042-9299-D68C2D2BF440}"/>
              </a:ext>
            </a:extLst>
          </p:cNvPr>
          <p:cNvSpPr txBox="1"/>
          <p:nvPr/>
        </p:nvSpPr>
        <p:spPr>
          <a:xfrm>
            <a:off x="2425700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A44D56-10A6-0A45-B8FD-6B6B1DC2823E}"/>
              </a:ext>
            </a:extLst>
          </p:cNvPr>
          <p:cNvSpPr txBox="1"/>
          <p:nvPr/>
        </p:nvSpPr>
        <p:spPr>
          <a:xfrm>
            <a:off x="2011365" y="4296869"/>
            <a:ext cx="8409551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originally Japanese form of poetry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 dirty="0">
                <a:latin typeface="American Typewriter" panose="02090604020004020304" pitchFamily="18" charset="77"/>
              </a:rPr>
              <a:t>3 lines:  5-7-5 syllables (17)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 dirty="0">
                <a:latin typeface="American Typewriter" panose="02090604020004020304" pitchFamily="18" charset="77"/>
              </a:rPr>
              <a:t>close observation of nature / of human nature / of human culture (?)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reference to season / seasonal clues / to time (?)</a:t>
            </a:r>
            <a:endParaRPr lang="en-GB" sz="1800" dirty="0">
              <a:latin typeface="American Typewriter" panose="02090604020004020304" pitchFamily="18" charset="77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strong image: a</a:t>
            </a:r>
            <a:r>
              <a:rPr lang="en-GB" sz="1800" dirty="0">
                <a:latin typeface="American Typewriter" panose="02090604020004020304" pitchFamily="18" charset="77"/>
              </a:rPr>
              <a:t> moment of realization, awareness, awakening, (in)sight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 dirty="0">
                <a:latin typeface="American Typewriter" panose="02090604020004020304" pitchFamily="18" charset="77"/>
              </a:rPr>
              <a:t>juxtaposition of two images.</a:t>
            </a:r>
          </a:p>
        </p:txBody>
      </p:sp>
    </p:spTree>
    <p:extLst>
      <p:ext uri="{BB962C8B-B14F-4D97-AF65-F5344CB8AC3E}">
        <p14:creationId xmlns:p14="http://schemas.microsoft.com/office/powerpoint/2010/main" val="79872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1293829" y="963288"/>
            <a:ext cx="2947981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MANDALA: circle,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5F1F9-E62C-A440-8B42-0222230E3121}"/>
              </a:ext>
            </a:extLst>
          </p:cNvPr>
          <p:cNvSpPr txBox="1"/>
          <p:nvPr/>
        </p:nvSpPr>
        <p:spPr>
          <a:xfrm>
            <a:off x="8549516" y="1059176"/>
            <a:ext cx="3190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dobe Hebrew" panose="02040503050201020203" pitchFamily="18" charset="-79"/>
                <a:cs typeface="Adobe Hebrew" panose="02040503050201020203" pitchFamily="18" charset="-79"/>
              </a:rPr>
              <a:t>an aid to meditation, a spiritual guidance and journey, </a:t>
            </a:r>
            <a:r>
              <a:rPr lang="en-GB" sz="2000" dirty="0">
                <a:solidFill>
                  <a:srgbClr val="202122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 </a:t>
            </a:r>
            <a:r>
              <a:rPr lang="en-GB" sz="2000">
                <a:solidFill>
                  <a:srgbClr val="202122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tool for </a:t>
            </a:r>
            <a:r>
              <a:rPr lang="en-GB" sz="2000" dirty="0">
                <a:solidFill>
                  <a:srgbClr val="202122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establishing a sacred place… </a:t>
            </a:r>
            <a:endParaRPr lang="en-CY" sz="20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14" name="Picture 13" descr="A person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51F3DBA-2B31-D44E-A13B-3BDB23D74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208" y="393700"/>
            <a:ext cx="3190473" cy="3227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4DA6F8-1944-DB47-95D9-B1A43B29991D}"/>
              </a:ext>
            </a:extLst>
          </p:cNvPr>
          <p:cNvSpPr txBox="1"/>
          <p:nvPr/>
        </p:nvSpPr>
        <p:spPr>
          <a:xfrm>
            <a:off x="1482342" y="5086068"/>
            <a:ext cx="611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merican Typewriter" panose="02090604020004020304" pitchFamily="18" charset="77"/>
              </a:rPr>
              <a:t>Represents…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the cycles of birth-life-death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the interconnectedness of all living things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realization of the self as one with the divine</a:t>
            </a:r>
            <a:endParaRPr lang="en-CY" dirty="0">
              <a:latin typeface="American Typewriter" panose="02090604020004020304" pitchFamily="18" charset="77"/>
            </a:endParaRPr>
          </a:p>
        </p:txBody>
      </p:sp>
      <p:pic>
        <p:nvPicPr>
          <p:cNvPr id="19" name="Picture 18" descr="A picture containing fabric&#10;&#10;Description automatically generated">
            <a:extLst>
              <a:ext uri="{FF2B5EF4-FFF2-40B4-BE49-F238E27FC236}">
                <a16:creationId xmlns:a16="http://schemas.microsoft.com/office/drawing/2014/main" id="{8CDD42B9-3D76-6841-A869-6838654C3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4" y="1720895"/>
            <a:ext cx="3066302" cy="2895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2B7C03-40EF-6B42-BF5D-4ACAD13E3FCB}"/>
              </a:ext>
            </a:extLst>
          </p:cNvPr>
          <p:cNvSpPr txBox="1"/>
          <p:nvPr/>
        </p:nvSpPr>
        <p:spPr>
          <a:xfrm>
            <a:off x="8648700" y="39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F823-4DF2-A54C-B7D8-729D65FD0CB1}"/>
              </a:ext>
            </a:extLst>
          </p:cNvPr>
          <p:cNvSpPr txBox="1"/>
          <p:nvPr/>
        </p:nvSpPr>
        <p:spPr>
          <a:xfrm>
            <a:off x="2706610" y="4272803"/>
            <a:ext cx="987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Y" sz="1400" b="1" i="1" dirty="0">
                <a:solidFill>
                  <a:srgbClr val="002060"/>
                </a:solidFill>
              </a:rPr>
              <a:t>Özlem</a:t>
            </a:r>
            <a:r>
              <a:rPr lang="en-CY" sz="1400" b="1" i="1" dirty="0">
                <a:solidFill>
                  <a:srgbClr val="0070C0"/>
                </a:solidFill>
              </a:rPr>
              <a:t> </a:t>
            </a:r>
            <a:r>
              <a:rPr lang="en-CY" sz="1400" b="1" i="1" dirty="0">
                <a:solidFill>
                  <a:srgbClr val="002060"/>
                </a:solidFill>
              </a:rPr>
              <a:t>Var </a:t>
            </a:r>
          </a:p>
        </p:txBody>
      </p:sp>
    </p:spTree>
    <p:extLst>
      <p:ext uri="{BB962C8B-B14F-4D97-AF65-F5344CB8AC3E}">
        <p14:creationId xmlns:p14="http://schemas.microsoft.com/office/powerpoint/2010/main" val="255198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1293829" y="963288"/>
            <a:ext cx="2947981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MANDALA: circle,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5F1F9-E62C-A440-8B42-0222230E3121}"/>
              </a:ext>
            </a:extLst>
          </p:cNvPr>
          <p:cNvSpPr txBox="1"/>
          <p:nvPr/>
        </p:nvSpPr>
        <p:spPr>
          <a:xfrm>
            <a:off x="8549516" y="1059176"/>
            <a:ext cx="3190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dobe Hebrew" panose="02040503050201020203" pitchFamily="18" charset="-79"/>
                <a:cs typeface="Adobe Hebrew" panose="02040503050201020203" pitchFamily="18" charset="-79"/>
              </a:rPr>
              <a:t>an aid to meditation, a spiritual guidance and journey, </a:t>
            </a:r>
            <a:r>
              <a:rPr lang="en-GB" sz="2000" dirty="0">
                <a:solidFill>
                  <a:srgbClr val="202122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 tool  for establishing a sacred place… </a:t>
            </a:r>
            <a:endParaRPr lang="en-CY" sz="20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14" name="Picture 13" descr="A person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51F3DBA-2B31-D44E-A13B-3BDB23D74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208" y="393700"/>
            <a:ext cx="3190473" cy="3227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4DA6F8-1944-DB47-95D9-B1A43B29991D}"/>
              </a:ext>
            </a:extLst>
          </p:cNvPr>
          <p:cNvSpPr txBox="1"/>
          <p:nvPr/>
        </p:nvSpPr>
        <p:spPr>
          <a:xfrm>
            <a:off x="1482342" y="5086068"/>
            <a:ext cx="611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merican Typewriter" panose="02090604020004020304" pitchFamily="18" charset="77"/>
              </a:rPr>
              <a:t>Represents…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the cycles of birth-life-death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the interconnectedness of all living things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realization of the self as one with the divine</a:t>
            </a:r>
            <a:endParaRPr lang="en-CY" dirty="0">
              <a:latin typeface="American Typewriter" panose="02090604020004020304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A9B2BE-4A01-DA44-AAEF-88EF021DC73F}"/>
              </a:ext>
            </a:extLst>
          </p:cNvPr>
          <p:cNvSpPr txBox="1"/>
          <p:nvPr/>
        </p:nvSpPr>
        <p:spPr>
          <a:xfrm>
            <a:off x="4239927" y="3954030"/>
            <a:ext cx="3834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191919"/>
                </a:solidFill>
                <a:effectLst/>
                <a:latin typeface="Libre Baskerville" panose="02000000000000000000" pitchFamily="2" charset="0"/>
              </a:rPr>
              <a:t>can be carefully measured, geometric, and symmetrical, OR in contrast</a:t>
            </a:r>
            <a:r>
              <a:rPr lang="en-GB" sz="1600" dirty="0">
                <a:solidFill>
                  <a:srgbClr val="191919"/>
                </a:solidFill>
                <a:latin typeface="Libre Baskerville" panose="02000000000000000000" pitchFamily="2" charset="0"/>
              </a:rPr>
              <a:t>; asymmetrical, organic</a:t>
            </a:r>
            <a:r>
              <a:rPr lang="en-GB" sz="1600" b="0" i="0" dirty="0">
                <a:solidFill>
                  <a:srgbClr val="191919"/>
                </a:solidFill>
                <a:effectLst/>
                <a:latin typeface="Libre Baskerville" panose="02000000000000000000" pitchFamily="2" charset="0"/>
              </a:rPr>
              <a:t>, and </a:t>
            </a:r>
            <a:r>
              <a:rPr lang="en-GB" sz="1600" dirty="0">
                <a:solidFill>
                  <a:srgbClr val="191919"/>
                </a:solidFill>
                <a:latin typeface="Libre Baskerville" panose="02000000000000000000" pitchFamily="2" charset="0"/>
              </a:rPr>
              <a:t>free flowing…</a:t>
            </a:r>
            <a:endParaRPr lang="en-CY" sz="1600" dirty="0"/>
          </a:p>
        </p:txBody>
      </p:sp>
      <p:pic>
        <p:nvPicPr>
          <p:cNvPr id="19" name="Picture 18" descr="A picture containing fabric&#10;&#10;Description automatically generated">
            <a:extLst>
              <a:ext uri="{FF2B5EF4-FFF2-40B4-BE49-F238E27FC236}">
                <a16:creationId xmlns:a16="http://schemas.microsoft.com/office/drawing/2014/main" id="{8CDD42B9-3D76-6841-A869-6838654C3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4" y="1720895"/>
            <a:ext cx="3066302" cy="2895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2B7C03-40EF-6B42-BF5D-4ACAD13E3FCB}"/>
              </a:ext>
            </a:extLst>
          </p:cNvPr>
          <p:cNvSpPr txBox="1"/>
          <p:nvPr/>
        </p:nvSpPr>
        <p:spPr>
          <a:xfrm>
            <a:off x="8648700" y="39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F823-4DF2-A54C-B7D8-729D65FD0CB1}"/>
              </a:ext>
            </a:extLst>
          </p:cNvPr>
          <p:cNvSpPr txBox="1"/>
          <p:nvPr/>
        </p:nvSpPr>
        <p:spPr>
          <a:xfrm>
            <a:off x="2706610" y="4272803"/>
            <a:ext cx="987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Y" sz="1400" b="1" i="1" dirty="0">
                <a:solidFill>
                  <a:srgbClr val="002060"/>
                </a:solidFill>
              </a:rPr>
              <a:t>Özlem</a:t>
            </a:r>
            <a:r>
              <a:rPr lang="en-CY" sz="1400" b="1" i="1" dirty="0">
                <a:solidFill>
                  <a:srgbClr val="0070C0"/>
                </a:solidFill>
              </a:rPr>
              <a:t> </a:t>
            </a:r>
            <a:r>
              <a:rPr lang="en-CY" sz="1400" b="1" i="1" dirty="0">
                <a:solidFill>
                  <a:srgbClr val="002060"/>
                </a:solidFill>
              </a:rPr>
              <a:t>Var </a:t>
            </a:r>
          </a:p>
        </p:txBody>
      </p:sp>
    </p:spTree>
    <p:extLst>
      <p:ext uri="{BB962C8B-B14F-4D97-AF65-F5344CB8AC3E}">
        <p14:creationId xmlns:p14="http://schemas.microsoft.com/office/powerpoint/2010/main" val="2161908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1293829" y="963288"/>
            <a:ext cx="2947981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MANDALA: circle,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5F1F9-E62C-A440-8B42-0222230E3121}"/>
              </a:ext>
            </a:extLst>
          </p:cNvPr>
          <p:cNvSpPr txBox="1"/>
          <p:nvPr/>
        </p:nvSpPr>
        <p:spPr>
          <a:xfrm>
            <a:off x="8549516" y="1059176"/>
            <a:ext cx="3190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dobe Hebrew" panose="02040503050201020203" pitchFamily="18" charset="-79"/>
                <a:cs typeface="Adobe Hebrew" panose="02040503050201020203" pitchFamily="18" charset="-79"/>
              </a:rPr>
              <a:t>an aid to meditation, a spiritual guidance and journey, </a:t>
            </a:r>
            <a:r>
              <a:rPr lang="en-GB" sz="2000" dirty="0">
                <a:solidFill>
                  <a:srgbClr val="202122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 tool  for establishing a sacred place… </a:t>
            </a:r>
            <a:endParaRPr lang="en-CY" sz="20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14" name="Picture 13" descr="A person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51F3DBA-2B31-D44E-A13B-3BDB23D74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208" y="393700"/>
            <a:ext cx="3190473" cy="3227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4DA6F8-1944-DB47-95D9-B1A43B29991D}"/>
              </a:ext>
            </a:extLst>
          </p:cNvPr>
          <p:cNvSpPr txBox="1"/>
          <p:nvPr/>
        </p:nvSpPr>
        <p:spPr>
          <a:xfrm>
            <a:off x="1482342" y="5086068"/>
            <a:ext cx="611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merican Typewriter" panose="02090604020004020304" pitchFamily="18" charset="77"/>
              </a:rPr>
              <a:t>Represents…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the cycles of birth-life-death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the interconnectedness of all living things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merican Typewriter" panose="02090604020004020304" pitchFamily="18" charset="77"/>
              </a:rPr>
              <a:t>realization of the self as one with the divine</a:t>
            </a:r>
            <a:endParaRPr lang="en-CY" dirty="0">
              <a:latin typeface="American Typewriter" panose="02090604020004020304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A9B2BE-4A01-DA44-AAEF-88EF021DC73F}"/>
              </a:ext>
            </a:extLst>
          </p:cNvPr>
          <p:cNvSpPr txBox="1"/>
          <p:nvPr/>
        </p:nvSpPr>
        <p:spPr>
          <a:xfrm>
            <a:off x="4239927" y="3954030"/>
            <a:ext cx="3834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191919"/>
                </a:solidFill>
                <a:effectLst/>
                <a:latin typeface="Libre Baskerville" panose="02000000000000000000" pitchFamily="2" charset="0"/>
              </a:rPr>
              <a:t>can be carefully measured, geometric, and symmetrical, OR in contrast</a:t>
            </a:r>
            <a:r>
              <a:rPr lang="en-GB" sz="1600" dirty="0">
                <a:solidFill>
                  <a:srgbClr val="191919"/>
                </a:solidFill>
                <a:latin typeface="Libre Baskerville" panose="02000000000000000000" pitchFamily="2" charset="0"/>
              </a:rPr>
              <a:t>, asymmetrical, organic</a:t>
            </a:r>
            <a:r>
              <a:rPr lang="en-GB" sz="1600" b="0" i="0" dirty="0">
                <a:solidFill>
                  <a:srgbClr val="191919"/>
                </a:solidFill>
                <a:effectLst/>
                <a:latin typeface="Libre Baskerville" panose="02000000000000000000" pitchFamily="2" charset="0"/>
              </a:rPr>
              <a:t>, and </a:t>
            </a:r>
            <a:r>
              <a:rPr lang="en-GB" sz="1600" dirty="0">
                <a:solidFill>
                  <a:srgbClr val="191919"/>
                </a:solidFill>
                <a:latin typeface="Libre Baskerville" panose="02000000000000000000" pitchFamily="2" charset="0"/>
              </a:rPr>
              <a:t>free flowing…</a:t>
            </a:r>
            <a:endParaRPr lang="en-CY" sz="1600" dirty="0"/>
          </a:p>
        </p:txBody>
      </p:sp>
      <p:pic>
        <p:nvPicPr>
          <p:cNvPr id="19" name="Picture 18" descr="A picture containing fabric&#10;&#10;Description automatically generated">
            <a:extLst>
              <a:ext uri="{FF2B5EF4-FFF2-40B4-BE49-F238E27FC236}">
                <a16:creationId xmlns:a16="http://schemas.microsoft.com/office/drawing/2014/main" id="{8CDD42B9-3D76-6841-A869-6838654C3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4" y="1720895"/>
            <a:ext cx="3066302" cy="2895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2B7C03-40EF-6B42-BF5D-4ACAD13E3FCB}"/>
              </a:ext>
            </a:extLst>
          </p:cNvPr>
          <p:cNvSpPr txBox="1"/>
          <p:nvPr/>
        </p:nvSpPr>
        <p:spPr>
          <a:xfrm>
            <a:off x="8648700" y="39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6B0E37C9-A135-CC4D-902E-9588C3FA0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985" y="2840336"/>
            <a:ext cx="3425004" cy="3429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4EF823-4DF2-A54C-B7D8-729D65FD0CB1}"/>
              </a:ext>
            </a:extLst>
          </p:cNvPr>
          <p:cNvSpPr txBox="1"/>
          <p:nvPr/>
        </p:nvSpPr>
        <p:spPr>
          <a:xfrm>
            <a:off x="2706610" y="4272803"/>
            <a:ext cx="987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Y" sz="1400" b="1" i="1" dirty="0">
                <a:solidFill>
                  <a:srgbClr val="002060"/>
                </a:solidFill>
              </a:rPr>
              <a:t>Özlem</a:t>
            </a:r>
            <a:r>
              <a:rPr lang="en-CY" sz="1400" b="1" i="1" dirty="0">
                <a:solidFill>
                  <a:srgbClr val="0070C0"/>
                </a:solidFill>
              </a:rPr>
              <a:t> </a:t>
            </a:r>
            <a:r>
              <a:rPr lang="en-CY" sz="1400" b="1" i="1" dirty="0">
                <a:solidFill>
                  <a:srgbClr val="002060"/>
                </a:solidFill>
              </a:rPr>
              <a:t>Var </a:t>
            </a:r>
          </a:p>
        </p:txBody>
      </p:sp>
    </p:spTree>
    <p:extLst>
      <p:ext uri="{BB962C8B-B14F-4D97-AF65-F5344CB8AC3E}">
        <p14:creationId xmlns:p14="http://schemas.microsoft.com/office/powerpoint/2010/main" val="407241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72CFC-F38F-2848-95CE-D4D2C08BCC73}"/>
              </a:ext>
            </a:extLst>
          </p:cNvPr>
          <p:cNvSpPr txBox="1"/>
          <p:nvPr/>
        </p:nvSpPr>
        <p:spPr>
          <a:xfrm>
            <a:off x="1883897" y="2510771"/>
            <a:ext cx="175240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T</a:t>
            </a:r>
            <a:r>
              <a:rPr lang="en-CY" b="1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rees in Pots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4F885-AA40-314E-9722-7D4CEF01D5C5}"/>
              </a:ext>
            </a:extLst>
          </p:cNvPr>
          <p:cNvSpPr txBox="1"/>
          <p:nvPr/>
        </p:nvSpPr>
        <p:spPr>
          <a:xfrm>
            <a:off x="3229900" y="3514143"/>
            <a:ext cx="17139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Y" b="1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Roof Flowers</a:t>
            </a:r>
            <a:endParaRPr lang="en-CY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DDA3E-0100-0345-8A5B-CEFDFCBB1C30}"/>
              </a:ext>
            </a:extLst>
          </p:cNvPr>
          <p:cNvSpPr txBox="1"/>
          <p:nvPr/>
        </p:nvSpPr>
        <p:spPr>
          <a:xfrm>
            <a:off x="5244312" y="4522710"/>
            <a:ext cx="147348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Y" b="1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Lost Doors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ABA31-0593-3447-A2E7-D9DC84B36E9F}"/>
              </a:ext>
            </a:extLst>
          </p:cNvPr>
          <p:cNvSpPr txBox="1"/>
          <p:nvPr/>
        </p:nvSpPr>
        <p:spPr>
          <a:xfrm>
            <a:off x="6368070" y="3016698"/>
            <a:ext cx="23374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Y" b="1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Humanless Homes</a:t>
            </a:r>
            <a:endParaRPr lang="en-CY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C24EB-B379-3F4B-8E89-9A2A5254BE99}"/>
              </a:ext>
            </a:extLst>
          </p:cNvPr>
          <p:cNvSpPr txBox="1"/>
          <p:nvPr/>
        </p:nvSpPr>
        <p:spPr>
          <a:xfrm>
            <a:off x="7979644" y="4064478"/>
            <a:ext cx="220925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CY" b="1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The First Carcass</a:t>
            </a:r>
            <a:endParaRPr lang="en-CY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C37D2-1414-3F47-8C7B-BD4724A4A2A1}"/>
              </a:ext>
            </a:extLst>
          </p:cNvPr>
          <p:cNvSpPr txBox="1"/>
          <p:nvPr/>
        </p:nvSpPr>
        <p:spPr>
          <a:xfrm>
            <a:off x="3443583" y="1476591"/>
            <a:ext cx="5074938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 book in progress… title?</a:t>
            </a:r>
          </a:p>
        </p:txBody>
      </p:sp>
    </p:spTree>
    <p:extLst>
      <p:ext uri="{BB962C8B-B14F-4D97-AF65-F5344CB8AC3E}">
        <p14:creationId xmlns:p14="http://schemas.microsoft.com/office/powerpoint/2010/main" val="382160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Trees in pots...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1D36C-6EEF-7344-AACB-75B8F8EE9371}"/>
              </a:ext>
            </a:extLst>
          </p:cNvPr>
          <p:cNvSpPr txBox="1"/>
          <p:nvPr/>
        </p:nvSpPr>
        <p:spPr>
          <a:xfrm>
            <a:off x="2130410" y="2540337"/>
            <a:ext cx="40798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>
                <a:effectLst/>
              </a:rPr>
              <a:t>“My mother died in 2014 and she loved flowers, trees, she adored them and she was always planting in pots... Every time I asked her ‘why don’t you plant in the ground mum?’ she said ‘when I go back home in Famagusta, I will take them with me and plant to root into ground there’...” </a:t>
            </a:r>
            <a:endParaRPr lang="en-GB" dirty="0"/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</p:spTree>
    <p:extLst>
      <p:ext uri="{BB962C8B-B14F-4D97-AF65-F5344CB8AC3E}">
        <p14:creationId xmlns:p14="http://schemas.microsoft.com/office/powerpoint/2010/main" val="1233043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Trees in pots...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1D36C-6EEF-7344-AACB-75B8F8EE9371}"/>
              </a:ext>
            </a:extLst>
          </p:cNvPr>
          <p:cNvSpPr txBox="1"/>
          <p:nvPr/>
        </p:nvSpPr>
        <p:spPr>
          <a:xfrm>
            <a:off x="2130410" y="2540337"/>
            <a:ext cx="40798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>
                <a:effectLst/>
              </a:rPr>
              <a:t>“My mother died in 2014 and she loved flowers, trees, she adored them and she was always planting in pots... Every time I asked her ‘why don’t you plant in the ground mum?’ she said ‘when I go back home in Famagusta, I will take them with me and plant to root into ground there’...” </a:t>
            </a:r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2018A2-28F3-BA47-90B1-15862B93D3E0}"/>
              </a:ext>
            </a:extLst>
          </p:cNvPr>
          <p:cNvSpPr/>
          <p:nvPr/>
        </p:nvSpPr>
        <p:spPr>
          <a:xfrm>
            <a:off x="6749435" y="1536700"/>
            <a:ext cx="3908895" cy="36668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2000" i="1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saksıya eker</a:t>
            </a:r>
            <a:endParaRPr lang="en-CY" sz="2000" i="1" dirty="0">
              <a:solidFill>
                <a:schemeClr val="tx1"/>
              </a:solidFill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2000" i="1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evinden edilenler</a:t>
            </a:r>
            <a:endParaRPr lang="en-CY" sz="2000" i="1" dirty="0">
              <a:solidFill>
                <a:schemeClr val="tx1"/>
              </a:solidFill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2000" i="1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ağaçlarını </a:t>
            </a:r>
          </a:p>
          <a:p>
            <a:endParaRPr lang="tr-TR" sz="2000" i="1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planted in pots</a:t>
            </a:r>
            <a:endParaRPr lang="en-CY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of displaced people</a:t>
            </a:r>
            <a:endParaRPr lang="en-CY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trees. </a:t>
            </a:r>
            <a:endParaRPr lang="x-none" sz="2000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</p:spTree>
    <p:extLst>
      <p:ext uri="{BB962C8B-B14F-4D97-AF65-F5344CB8AC3E}">
        <p14:creationId xmlns:p14="http://schemas.microsoft.com/office/powerpoint/2010/main" val="3436702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17A818-2644-EE4C-A494-C0371BFCB931}"/>
              </a:ext>
            </a:extLst>
          </p:cNvPr>
          <p:cNvSpPr txBox="1"/>
          <p:nvPr/>
        </p:nvSpPr>
        <p:spPr>
          <a:xfrm>
            <a:off x="1259280" y="240758"/>
            <a:ext cx="2542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EDCC1-7C5F-CD48-861A-EAB0AB0BEE5B}"/>
              </a:ext>
            </a:extLst>
          </p:cNvPr>
          <p:cNvCxnSpPr>
            <a:cxnSpLocks/>
          </p:cNvCxnSpPr>
          <p:nvPr/>
        </p:nvCxnSpPr>
        <p:spPr>
          <a:xfrm flipV="1">
            <a:off x="1162434" y="-8078"/>
            <a:ext cx="1" cy="97008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7A080D-DD9B-604B-A80D-5C28AA201A7F}"/>
              </a:ext>
            </a:extLst>
          </p:cNvPr>
          <p:cNvSpPr txBox="1"/>
          <p:nvPr/>
        </p:nvSpPr>
        <p:spPr>
          <a:xfrm>
            <a:off x="10338745" y="303727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6F84C2-9890-774E-9A44-690F2E96D531}"/>
              </a:ext>
            </a:extLst>
          </p:cNvPr>
          <p:cNvSpPr txBox="1"/>
          <p:nvPr/>
        </p:nvSpPr>
        <p:spPr>
          <a:xfrm>
            <a:off x="1791857" y="1342531"/>
            <a:ext cx="201012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3200" b="1" dirty="0"/>
              <a:t>Content </a:t>
            </a:r>
            <a:endParaRPr lang="x-none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EE5D6-B9BC-A546-BE8A-A978648E4C69}"/>
              </a:ext>
            </a:extLst>
          </p:cNvPr>
          <p:cNvSpPr txBox="1"/>
          <p:nvPr/>
        </p:nvSpPr>
        <p:spPr>
          <a:xfrm>
            <a:off x="2796917" y="1949612"/>
            <a:ext cx="7521742" cy="3693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en-US" sz="2800" b="1" dirty="0"/>
          </a:p>
          <a:p>
            <a:pPr marL="914400" lvl="1" indent="-457200">
              <a:buFont typeface="Wingdings" pitchFamily="2" charset="2"/>
              <a:buChar char="q"/>
            </a:pPr>
            <a:r>
              <a:rPr lang="en-US" sz="2800" dirty="0">
                <a:latin typeface="American Typewriter" panose="02090604020004020304" pitchFamily="18" charset="77"/>
              </a:rPr>
              <a:t>Personal story arch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sz="2800" dirty="0">
                <a:latin typeface="American Typewriter" panose="02090604020004020304" pitchFamily="18" charset="77"/>
              </a:rPr>
              <a:t>Creative and academic sphere  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sz="2800" dirty="0">
                <a:latin typeface="American Typewriter" panose="02090604020004020304" pitchFamily="18" charset="77"/>
              </a:rPr>
              <a:t>Doctoral research findings 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sz="2800" dirty="0">
                <a:latin typeface="American Typewriter" panose="02090604020004020304" pitchFamily="18" charset="77"/>
              </a:rPr>
              <a:t>Writing and re-writing: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merican Typewriter" panose="02090604020004020304" pitchFamily="18" charset="77"/>
              </a:rPr>
              <a:t>haiku &amp; mandala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merican Typewriter" panose="02090604020004020304" pitchFamily="18" charset="77"/>
              </a:rPr>
              <a:t>academic findings as haiku poems</a:t>
            </a:r>
          </a:p>
          <a:p>
            <a:pPr lvl="1"/>
            <a:endParaRPr lang="en-US" dirty="0"/>
          </a:p>
          <a:p>
            <a:pPr lvl="1"/>
            <a:endParaRPr lang="en-US" sz="2000" b="1" dirty="0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16F889E-0DAC-A044-B560-C63D7D7E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47" y="61077"/>
            <a:ext cx="815342" cy="9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8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Roof flowers...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A66E1-A069-8544-9A88-7A25E6F797DE}"/>
              </a:ext>
            </a:extLst>
          </p:cNvPr>
          <p:cNvSpPr txBox="1"/>
          <p:nvPr/>
        </p:nvSpPr>
        <p:spPr>
          <a:xfrm>
            <a:off x="5930123" y="1510594"/>
            <a:ext cx="4998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-- You see that column, it’s bending, and it is so much weight on top gathered all these years</a:t>
            </a:r>
          </a:p>
          <a:p>
            <a:endParaRPr lang="en-CY" dirty="0"/>
          </a:p>
          <a:p>
            <a:r>
              <a:rPr lang="en-CY" dirty="0"/>
              <a:t>-- Yes, I also see the wild flowers blossoming over the roof…</a:t>
            </a:r>
          </a:p>
          <a:p>
            <a:endParaRPr lang="en-CY" dirty="0"/>
          </a:p>
          <a:p>
            <a:r>
              <a:rPr lang="en-CY" dirty="0"/>
              <a:t>-- Becase of the dust, the leaves, and everything, all stay on top and gets heavier and heaver… The house cannot carry it anymore and collapses…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7710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Roof flowers...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E0FDD8-8D15-914F-85D3-B68D7824ED72}"/>
              </a:ext>
            </a:extLst>
          </p:cNvPr>
          <p:cNvSpPr/>
          <p:nvPr/>
        </p:nvSpPr>
        <p:spPr>
          <a:xfrm>
            <a:off x="1660670" y="2654300"/>
            <a:ext cx="3794359" cy="3005792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biriken tozdur </a:t>
            </a:r>
          </a:p>
          <a:p>
            <a:r>
              <a:rPr lang="tr-TR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çatı çiçeklerinin</a:t>
            </a:r>
          </a:p>
          <a:p>
            <a:r>
              <a:rPr lang="tr-TR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bitek toprağı </a:t>
            </a:r>
          </a:p>
          <a:p>
            <a:endParaRPr lang="tr-TR" sz="1600" i="1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dust amassed</a:t>
            </a:r>
            <a:endParaRPr lang="en-CY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is of the roof flowers</a:t>
            </a:r>
            <a:endParaRPr lang="en-CY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fertile soil. 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A66E1-A069-8544-9A88-7A25E6F797DE}"/>
              </a:ext>
            </a:extLst>
          </p:cNvPr>
          <p:cNvSpPr txBox="1"/>
          <p:nvPr/>
        </p:nvSpPr>
        <p:spPr>
          <a:xfrm>
            <a:off x="5930123" y="1510594"/>
            <a:ext cx="4998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-- You see that column, it’s bending, and it is so much weight on top gathered all these years</a:t>
            </a:r>
          </a:p>
          <a:p>
            <a:endParaRPr lang="en-CY" dirty="0"/>
          </a:p>
          <a:p>
            <a:r>
              <a:rPr lang="en-CY" dirty="0"/>
              <a:t>-- Yes, I also see the wild flowers blossoming over the roof…</a:t>
            </a:r>
          </a:p>
          <a:p>
            <a:endParaRPr lang="en-CY" dirty="0"/>
          </a:p>
          <a:p>
            <a:r>
              <a:rPr lang="en-CY" dirty="0"/>
              <a:t>-- Becase of the dust, the leaves, and everything, all stay on top and gets heavier and heaver… The house cannot carry it anymore and collapses…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42875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Lost doors...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A9EA0-0362-DF46-992D-6A3B48B140B7}"/>
              </a:ext>
            </a:extLst>
          </p:cNvPr>
          <p:cNvSpPr txBox="1"/>
          <p:nvPr/>
        </p:nvSpPr>
        <p:spPr>
          <a:xfrm>
            <a:off x="1263816" y="2764098"/>
            <a:ext cx="49778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>
                <a:effectLst/>
              </a:rPr>
              <a:t>”Famagusta will always carry the full weight of the return, the whole burden of the reunification of our homeland. There is no longer a vision in this place. So what's left for us? </a:t>
            </a:r>
            <a:r>
              <a:rPr lang="en-GB" sz="1800" b="1" i="1" dirty="0">
                <a:effectLst/>
              </a:rPr>
              <a:t>A key, a key that locked the doors once and secured the house - as if it was needed, will now unlock memories </a:t>
            </a:r>
            <a:r>
              <a:rPr lang="en-GB" sz="1800" i="1" dirty="0">
                <a:effectLst/>
              </a:rPr>
              <a:t>that will gently take us back in time… So stand high all together, since it is our duty to stay alive and together to return. Send us your own </a:t>
            </a:r>
            <a:r>
              <a:rPr lang="en-GB" sz="1800" i="1" dirty="0" err="1">
                <a:effectLst/>
              </a:rPr>
              <a:t>Varoshian</a:t>
            </a:r>
            <a:r>
              <a:rPr lang="en-GB" sz="1800" i="1" dirty="0">
                <a:effectLst/>
              </a:rPr>
              <a:t> stories, messages... We are not afraid of storms anymore.”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45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Lost doors...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A9EA0-0362-DF46-992D-6A3B48B140B7}"/>
              </a:ext>
            </a:extLst>
          </p:cNvPr>
          <p:cNvSpPr txBox="1"/>
          <p:nvPr/>
        </p:nvSpPr>
        <p:spPr>
          <a:xfrm>
            <a:off x="1263816" y="2764098"/>
            <a:ext cx="49778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>
                <a:effectLst/>
              </a:rPr>
              <a:t>”Famagusta will always carry the full weight of the return, the whole burden of the reunification of our homeland. There is no longer a vision in this place. So what's left for us? </a:t>
            </a:r>
            <a:r>
              <a:rPr lang="en-GB" sz="1800" b="1" i="1" dirty="0">
                <a:effectLst/>
              </a:rPr>
              <a:t>A key, a key that locked the doors once and secured the house - as if it was needed, will now unlock memories </a:t>
            </a:r>
            <a:r>
              <a:rPr lang="en-GB" sz="1800" i="1" dirty="0">
                <a:effectLst/>
              </a:rPr>
              <a:t>that will gently take us back in time… So stand high all together, since it is our duty to stay alive and together to return. Send us your own </a:t>
            </a:r>
            <a:r>
              <a:rPr lang="en-GB" sz="1800" i="1" dirty="0" err="1">
                <a:effectLst/>
              </a:rPr>
              <a:t>Varoshian</a:t>
            </a:r>
            <a:r>
              <a:rPr lang="en-GB" sz="1800" i="1" dirty="0">
                <a:effectLst/>
              </a:rPr>
              <a:t> stories, messages... We are not afraid of storms anymore.” </a:t>
            </a:r>
            <a:endParaRPr lang="en-GB" dirty="0"/>
          </a:p>
        </p:txBody>
      </p:sp>
      <p:pic>
        <p:nvPicPr>
          <p:cNvPr id="14" name="Picture 13" descr="A picture containing bag, plastic, wrapped, cloth&#10;&#10;Description automatically generated">
            <a:extLst>
              <a:ext uri="{FF2B5EF4-FFF2-40B4-BE49-F238E27FC236}">
                <a16:creationId xmlns:a16="http://schemas.microsoft.com/office/drawing/2014/main" id="{7350514D-AF7E-E94B-B1D9-FBD94847B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50096" y="1714696"/>
            <a:ext cx="2096249" cy="1669867"/>
          </a:xfrm>
          <a:prstGeom prst="rect">
            <a:avLst/>
          </a:prstGeom>
        </p:spPr>
      </p:pic>
      <p:pic>
        <p:nvPicPr>
          <p:cNvPr id="15" name="Picture 14" descr="A picture containing indoor, key&#10;&#10;Description automatically generated">
            <a:extLst>
              <a:ext uri="{FF2B5EF4-FFF2-40B4-BE49-F238E27FC236}">
                <a16:creationId xmlns:a16="http://schemas.microsoft.com/office/drawing/2014/main" id="{F1F46931-9E15-D84B-8E3D-52CAAE529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549" y="3822270"/>
            <a:ext cx="1853254" cy="20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37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263816" y="1711164"/>
            <a:ext cx="217976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Lost doors...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A9EA0-0362-DF46-992D-6A3B48B140B7}"/>
              </a:ext>
            </a:extLst>
          </p:cNvPr>
          <p:cNvSpPr txBox="1"/>
          <p:nvPr/>
        </p:nvSpPr>
        <p:spPr>
          <a:xfrm>
            <a:off x="1263816" y="2764098"/>
            <a:ext cx="49778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>
                <a:effectLst/>
              </a:rPr>
              <a:t>”Famagusta will always carry the full weight of the return, the whole burden of the reunification of our homeland. There is no longer a vision in this place. So what's left for us? </a:t>
            </a:r>
            <a:r>
              <a:rPr lang="en-GB" sz="1800" b="1" i="1" dirty="0">
                <a:effectLst/>
              </a:rPr>
              <a:t>A key, a key that locked the doors once and secured the house - as if it was needed, will now unlock memories </a:t>
            </a:r>
            <a:r>
              <a:rPr lang="en-GB" sz="1800" i="1" dirty="0">
                <a:effectLst/>
              </a:rPr>
              <a:t>that will gently take us back in time… So stand high all together, since it is our duty to stay alive and together to return. Send us your own </a:t>
            </a:r>
            <a:r>
              <a:rPr lang="en-GB" sz="1800" i="1" dirty="0" err="1">
                <a:effectLst/>
              </a:rPr>
              <a:t>Varoshian</a:t>
            </a:r>
            <a:r>
              <a:rPr lang="en-GB" sz="1800" i="1" dirty="0">
                <a:effectLst/>
              </a:rPr>
              <a:t> stories, messages... We are not afraid of storms anymore.” 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ACABF8-0EEE-8546-8A83-426200D73EFD}"/>
              </a:ext>
            </a:extLst>
          </p:cNvPr>
          <p:cNvSpPr/>
          <p:nvPr/>
        </p:nvSpPr>
        <p:spPr>
          <a:xfrm>
            <a:off x="6273600" y="657855"/>
            <a:ext cx="3059476" cy="25912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i="1" dirty="0">
                <a:solidFill>
                  <a:srgbClr val="050505"/>
                </a:solidFill>
                <a:latin typeface="system-ui"/>
              </a:rPr>
              <a:t>kayıp kapılar —</a:t>
            </a:r>
            <a:endParaRPr lang="en-CY" altLang="en-CY" sz="1600" i="1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i="1" dirty="0">
                <a:solidFill>
                  <a:srgbClr val="050505"/>
                </a:solidFill>
                <a:latin typeface="system-ui"/>
              </a:rPr>
              <a:t>bellek kilidi açar</a:t>
            </a:r>
            <a:endParaRPr lang="en-CY" altLang="en-CY" sz="1600" i="1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i="1" dirty="0">
                <a:solidFill>
                  <a:srgbClr val="050505"/>
                </a:solidFill>
                <a:latin typeface="system-ui"/>
              </a:rPr>
              <a:t>elde anahtar.</a:t>
            </a:r>
            <a:r>
              <a:rPr lang="en-CY" altLang="en-CY" sz="1600" dirty="0">
                <a:solidFill>
                  <a:srgbClr val="050505"/>
                </a:solidFill>
                <a:latin typeface="inherit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Y" altLang="en-CY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      the lost doors —</a:t>
            </a:r>
            <a:endParaRPr lang="en-CY" altLang="en-CY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      unlocks the memory</a:t>
            </a:r>
            <a:endParaRPr lang="en-CY" altLang="en-CY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      in hand the key. </a:t>
            </a:r>
            <a:endParaRPr lang="en-CY" altLang="en-CY" sz="160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A picture containing bag, plastic, wrapped, cloth&#10;&#10;Description automatically generated">
            <a:extLst>
              <a:ext uri="{FF2B5EF4-FFF2-40B4-BE49-F238E27FC236}">
                <a16:creationId xmlns:a16="http://schemas.microsoft.com/office/drawing/2014/main" id="{7350514D-AF7E-E94B-B1D9-FBD94847B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50096" y="1714696"/>
            <a:ext cx="2096249" cy="1669867"/>
          </a:xfrm>
          <a:prstGeom prst="rect">
            <a:avLst/>
          </a:prstGeom>
        </p:spPr>
      </p:pic>
      <p:pic>
        <p:nvPicPr>
          <p:cNvPr id="15" name="Picture 14" descr="A picture containing indoor, key&#10;&#10;Description automatically generated">
            <a:extLst>
              <a:ext uri="{FF2B5EF4-FFF2-40B4-BE49-F238E27FC236}">
                <a16:creationId xmlns:a16="http://schemas.microsoft.com/office/drawing/2014/main" id="{F1F46931-9E15-D84B-8E3D-52CAAE529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549" y="3822270"/>
            <a:ext cx="1853254" cy="20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7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584707" y="1528579"/>
            <a:ext cx="2977984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Humanless</a:t>
            </a:r>
            <a:r>
              <a:rPr lang="en-US" sz="2400" b="1" i="1" dirty="0"/>
              <a:t> homes…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35881-71A7-4A46-BEA8-6A986332181D}"/>
              </a:ext>
            </a:extLst>
          </p:cNvPr>
          <p:cNvSpPr txBox="1"/>
          <p:nvPr/>
        </p:nvSpPr>
        <p:spPr>
          <a:xfrm>
            <a:off x="1584707" y="2690336"/>
            <a:ext cx="3684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… my eyes hurt a lot when it’s windy... I lost my lushes after chemotherapy and nothing protects my eyes from the wind or from the dust or from anything in the air…</a:t>
            </a:r>
            <a:endParaRPr lang="en-CY" i="1" dirty="0"/>
          </a:p>
        </p:txBody>
      </p:sp>
    </p:spTree>
    <p:extLst>
      <p:ext uri="{BB962C8B-B14F-4D97-AF65-F5344CB8AC3E}">
        <p14:creationId xmlns:p14="http://schemas.microsoft.com/office/powerpoint/2010/main" val="106959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1584707" y="1528579"/>
            <a:ext cx="2977984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Humanless</a:t>
            </a:r>
            <a:r>
              <a:rPr lang="en-US" sz="2400" b="1" i="1" dirty="0"/>
              <a:t> homes…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ACABF8-0EEE-8546-8A83-426200D73EFD}"/>
              </a:ext>
            </a:extLst>
          </p:cNvPr>
          <p:cNvSpPr/>
          <p:nvPr/>
        </p:nvSpPr>
        <p:spPr>
          <a:xfrm>
            <a:off x="6096274" y="1931323"/>
            <a:ext cx="4215181" cy="33909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sz="1600" i="1" dirty="0">
                <a:solidFill>
                  <a:srgbClr val="050505"/>
                </a:solidFill>
                <a:latin typeface="system-ui"/>
              </a:rPr>
              <a:t>k</a:t>
            </a:r>
            <a:r>
              <a:rPr lang="en-CY" altLang="en-CY" sz="1600" i="1" dirty="0">
                <a:solidFill>
                  <a:srgbClr val="050505"/>
                </a:solidFill>
                <a:latin typeface="system-ui"/>
              </a:rPr>
              <a:t>irpiksiz gözün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sz="1600" i="1" dirty="0">
                <a:solidFill>
                  <a:srgbClr val="050505"/>
                </a:solidFill>
                <a:latin typeface="system-ui"/>
              </a:rPr>
              <a:t>r</a:t>
            </a:r>
            <a:r>
              <a:rPr lang="en-CY" altLang="en-CY" sz="1600" i="1" dirty="0">
                <a:solidFill>
                  <a:srgbClr val="050505"/>
                </a:solidFill>
                <a:latin typeface="system-ui"/>
              </a:rPr>
              <a:t>üzgârdan çektiğidir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sz="1600" i="1" dirty="0">
                <a:solidFill>
                  <a:srgbClr val="050505"/>
                </a:solidFill>
                <a:latin typeface="system-ui"/>
              </a:rPr>
              <a:t>i</a:t>
            </a:r>
            <a:r>
              <a:rPr lang="en-CY" altLang="en-CY" sz="1600" i="1" dirty="0">
                <a:solidFill>
                  <a:srgbClr val="050505"/>
                </a:solidFill>
                <a:latin typeface="system-ui"/>
              </a:rPr>
              <a:t>nsansız ev.</a:t>
            </a:r>
            <a:r>
              <a:rPr lang="en-CY" altLang="en-CY" sz="1600" dirty="0">
                <a:solidFill>
                  <a:srgbClr val="050505"/>
                </a:solidFill>
                <a:latin typeface="inherit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Y" altLang="en-CY" sz="1600" dirty="0">
                <a:solidFill>
                  <a:srgbClr val="050505"/>
                </a:solidFill>
                <a:latin typeface="inherit"/>
              </a:rPr>
              <a:t>  </a:t>
            </a:r>
            <a:endParaRPr lang="en-CY" altLang="en-CY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sz="1600" dirty="0">
                <a:solidFill>
                  <a:srgbClr val="050505"/>
                </a:solidFill>
                <a:latin typeface="system-ui"/>
              </a:rPr>
              <a:t>              a</a:t>
            </a: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n eye lost lash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sz="1600" dirty="0">
                <a:solidFill>
                  <a:srgbClr val="050505"/>
                </a:solidFill>
                <a:latin typeface="system-ui"/>
              </a:rPr>
              <a:t>              s</a:t>
            </a: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uffers the wind t</a:t>
            </a:r>
            <a:r>
              <a:rPr lang="en-GB" altLang="en-CY" sz="1600" dirty="0">
                <a:solidFill>
                  <a:srgbClr val="050505"/>
                </a:solidFill>
                <a:latin typeface="system-ui"/>
              </a:rPr>
              <a:t>he</a:t>
            </a: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 same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sz="1600" dirty="0">
                <a:solidFill>
                  <a:srgbClr val="050505"/>
                </a:solidFill>
                <a:latin typeface="system-ui"/>
              </a:rPr>
              <a:t>              a</a:t>
            </a:r>
            <a:r>
              <a:rPr lang="en-CY" altLang="en-CY" sz="1600" dirty="0">
                <a:solidFill>
                  <a:srgbClr val="050505"/>
                </a:solidFill>
                <a:latin typeface="system-ui"/>
              </a:rPr>
              <a:t> humanless home. </a:t>
            </a:r>
            <a:endParaRPr lang="en-CY" altLang="en-CY" sz="16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35881-71A7-4A46-BEA8-6A986332181D}"/>
              </a:ext>
            </a:extLst>
          </p:cNvPr>
          <p:cNvSpPr txBox="1"/>
          <p:nvPr/>
        </p:nvSpPr>
        <p:spPr>
          <a:xfrm>
            <a:off x="1584707" y="2690336"/>
            <a:ext cx="3684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… my eyes hurt a lot when it’s windy... I lost my lushes after chemotherapy and nothing protects my eyes from the wind or from the dust or from anything in the air…</a:t>
            </a:r>
            <a:endParaRPr lang="en-CY" i="1" dirty="0"/>
          </a:p>
        </p:txBody>
      </p:sp>
    </p:spTree>
    <p:extLst>
      <p:ext uri="{BB962C8B-B14F-4D97-AF65-F5344CB8AC3E}">
        <p14:creationId xmlns:p14="http://schemas.microsoft.com/office/powerpoint/2010/main" val="1840216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485BC01-B228-B94B-BF2F-42BACC23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17" y="1084756"/>
            <a:ext cx="4316815" cy="51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60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485BC01-B228-B94B-BF2F-42BACC23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17" y="1084756"/>
            <a:ext cx="4316815" cy="517687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CF7C0A-7B6A-9247-B9F1-2127B372C6D5}"/>
              </a:ext>
            </a:extLst>
          </p:cNvPr>
          <p:cNvSpPr/>
          <p:nvPr/>
        </p:nvSpPr>
        <p:spPr>
          <a:xfrm>
            <a:off x="6817317" y="1801461"/>
            <a:ext cx="3863383" cy="25019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</a:t>
            </a:r>
            <a:r>
              <a:rPr lang="en-CY" dirty="0">
                <a:solidFill>
                  <a:schemeClr val="tx1"/>
                </a:solidFill>
              </a:rPr>
              <a:t>afası çatım</a:t>
            </a:r>
          </a:p>
          <a:p>
            <a:r>
              <a:rPr lang="en-GB" dirty="0">
                <a:solidFill>
                  <a:schemeClr val="tx1"/>
                </a:solidFill>
              </a:rPr>
              <a:t>k</a:t>
            </a:r>
            <a:r>
              <a:rPr lang="en-CY" dirty="0">
                <a:solidFill>
                  <a:schemeClr val="tx1"/>
                </a:solidFill>
              </a:rPr>
              <a:t>uyruğu ağaç köküm</a:t>
            </a:r>
          </a:p>
          <a:p>
            <a:r>
              <a:rPr lang="en-GB" dirty="0">
                <a:solidFill>
                  <a:schemeClr val="tx1"/>
                </a:solidFill>
              </a:rPr>
              <a:t>b</a:t>
            </a:r>
            <a:r>
              <a:rPr lang="en-CY" dirty="0">
                <a:solidFill>
                  <a:schemeClr val="tx1"/>
                </a:solidFill>
              </a:rPr>
              <a:t>alık, ilk karkas </a:t>
            </a:r>
            <a:r>
              <a:rPr lang="en-CY" altLang="en-CY" i="1" dirty="0">
                <a:solidFill>
                  <a:srgbClr val="050505"/>
                </a:solidFill>
                <a:latin typeface="system-ui"/>
              </a:rPr>
              <a:t>—</a:t>
            </a:r>
            <a:endParaRPr lang="en-CY" altLang="en-CY" i="1" dirty="0"/>
          </a:p>
          <a:p>
            <a:endParaRPr lang="en-CY" altLang="en-CY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dirty="0">
                <a:solidFill>
                  <a:srgbClr val="050505"/>
                </a:solidFill>
                <a:latin typeface="system-ui"/>
              </a:rPr>
              <a:t>              	its head my roof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dirty="0">
                <a:solidFill>
                  <a:srgbClr val="050505"/>
                </a:solidFill>
                <a:latin typeface="system-ui"/>
              </a:rPr>
              <a:t>	its tail my tree root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CY" dirty="0">
                <a:solidFill>
                  <a:srgbClr val="050505"/>
                </a:solidFill>
                <a:latin typeface="system-ui"/>
              </a:rPr>
              <a:t>	fish, the first carcass </a:t>
            </a:r>
            <a:r>
              <a:rPr lang="en-CY" altLang="en-CY" i="1" dirty="0">
                <a:solidFill>
                  <a:srgbClr val="050505"/>
                </a:solidFill>
                <a:latin typeface="system-ui"/>
              </a:rPr>
              <a:t>—</a:t>
            </a:r>
            <a:endParaRPr lang="en-CY" altLang="en-CY" i="1" dirty="0"/>
          </a:p>
        </p:txBody>
      </p:sp>
    </p:spTree>
    <p:extLst>
      <p:ext uri="{BB962C8B-B14F-4D97-AF65-F5344CB8AC3E}">
        <p14:creationId xmlns:p14="http://schemas.microsoft.com/office/powerpoint/2010/main" val="2148325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375267-E3DE-CB4C-B907-982F7C9F19D7}"/>
              </a:ext>
            </a:extLst>
          </p:cNvPr>
          <p:cNvSpPr txBox="1"/>
          <p:nvPr/>
        </p:nvSpPr>
        <p:spPr>
          <a:xfrm>
            <a:off x="9896803" y="311078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291C1-ED3A-E64F-9AAB-4283965C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15202-1408-6A41-ADE6-8CB06B5D7298}"/>
              </a:ext>
            </a:extLst>
          </p:cNvPr>
          <p:cNvSpPr txBox="1"/>
          <p:nvPr/>
        </p:nvSpPr>
        <p:spPr>
          <a:xfrm>
            <a:off x="1263816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93D10-6F88-744A-98D6-64B90A878336}"/>
              </a:ext>
            </a:extLst>
          </p:cNvPr>
          <p:cNvSpPr txBox="1"/>
          <p:nvPr/>
        </p:nvSpPr>
        <p:spPr>
          <a:xfrm>
            <a:off x="5602010" y="3810000"/>
            <a:ext cx="522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                                        </a:t>
            </a:r>
            <a:r>
              <a:rPr lang="en-US" sz="3200" b="1" i="1" dirty="0">
                <a:solidFill>
                  <a:srgbClr val="7A3509"/>
                </a:solidFill>
              </a:rPr>
              <a:t>Thank you… </a:t>
            </a:r>
            <a:endParaRPr lang="en-US" sz="3200" b="1" dirty="0">
              <a:solidFill>
                <a:srgbClr val="7A35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17A818-2644-EE4C-A494-C0371BFCB931}"/>
              </a:ext>
            </a:extLst>
          </p:cNvPr>
          <p:cNvSpPr txBox="1"/>
          <p:nvPr/>
        </p:nvSpPr>
        <p:spPr>
          <a:xfrm>
            <a:off x="1259280" y="240758"/>
            <a:ext cx="2542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EDCC1-7C5F-CD48-861A-EAB0AB0BEE5B}"/>
              </a:ext>
            </a:extLst>
          </p:cNvPr>
          <p:cNvCxnSpPr>
            <a:cxnSpLocks/>
          </p:cNvCxnSpPr>
          <p:nvPr/>
        </p:nvCxnSpPr>
        <p:spPr>
          <a:xfrm flipV="1">
            <a:off x="1162434" y="-8078"/>
            <a:ext cx="1" cy="97008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7A080D-DD9B-604B-A80D-5C28AA201A7F}"/>
              </a:ext>
            </a:extLst>
          </p:cNvPr>
          <p:cNvSpPr txBox="1"/>
          <p:nvPr/>
        </p:nvSpPr>
        <p:spPr>
          <a:xfrm>
            <a:off x="10338745" y="303727"/>
            <a:ext cx="185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6F84C2-9890-774E-9A44-690F2E96D531}"/>
              </a:ext>
            </a:extLst>
          </p:cNvPr>
          <p:cNvSpPr txBox="1"/>
          <p:nvPr/>
        </p:nvSpPr>
        <p:spPr>
          <a:xfrm>
            <a:off x="4201458" y="686344"/>
            <a:ext cx="364758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800" b="1" dirty="0"/>
              <a:t>Personal Story Arc</a:t>
            </a:r>
            <a:endParaRPr lang="x-none" sz="2800" b="1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16F889E-0DAC-A044-B560-C63D7D7E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47" y="61077"/>
            <a:ext cx="815342" cy="900932"/>
          </a:xfrm>
          <a:prstGeom prst="rect">
            <a:avLst/>
          </a:prstGeom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4D24EA28-75AF-D547-B829-515A44082964}"/>
              </a:ext>
            </a:extLst>
          </p:cNvPr>
          <p:cNvSpPr/>
          <p:nvPr/>
        </p:nvSpPr>
        <p:spPr>
          <a:xfrm>
            <a:off x="474135" y="4803385"/>
            <a:ext cx="1105940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5F5A6DB-5D90-724A-A8A9-9E134C09E952}"/>
              </a:ext>
            </a:extLst>
          </p:cNvPr>
          <p:cNvCxnSpPr>
            <a:cxnSpLocks/>
          </p:cNvCxnSpPr>
          <p:nvPr/>
        </p:nvCxnSpPr>
        <p:spPr>
          <a:xfrm>
            <a:off x="1294656" y="3043338"/>
            <a:ext cx="0" cy="3043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160F487-E447-DB4F-9A0D-B90861DA8E8F}"/>
              </a:ext>
            </a:extLst>
          </p:cNvPr>
          <p:cNvSpPr txBox="1"/>
          <p:nvPr/>
        </p:nvSpPr>
        <p:spPr>
          <a:xfrm>
            <a:off x="453784" y="3767807"/>
            <a:ext cx="183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English Literature &amp; Humanities  </a:t>
            </a:r>
          </a:p>
          <a:p>
            <a:r>
              <a:rPr lang="en-CY" dirty="0"/>
              <a:t>BA (1995-99)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EADE890-D0FD-984D-AF20-3757B14BADFB}"/>
              </a:ext>
            </a:extLst>
          </p:cNvPr>
          <p:cNvCxnSpPr>
            <a:cxnSpLocks/>
          </p:cNvCxnSpPr>
          <p:nvPr/>
        </p:nvCxnSpPr>
        <p:spPr>
          <a:xfrm>
            <a:off x="3062063" y="1703612"/>
            <a:ext cx="0" cy="4476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421E56B-05E8-2046-8F48-54D707DF662B}"/>
              </a:ext>
            </a:extLst>
          </p:cNvPr>
          <p:cNvSpPr txBox="1"/>
          <p:nvPr/>
        </p:nvSpPr>
        <p:spPr>
          <a:xfrm>
            <a:off x="2296549" y="3209930"/>
            <a:ext cx="177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Y" dirty="0"/>
              <a:t>English Teaching </a:t>
            </a:r>
          </a:p>
          <a:p>
            <a:r>
              <a:rPr lang="en-CY" dirty="0"/>
              <a:t>MA (2000-2003)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F12175D-2B8E-854E-9302-AA2F4940FF94}"/>
              </a:ext>
            </a:extLst>
          </p:cNvPr>
          <p:cNvSpPr txBox="1"/>
          <p:nvPr/>
        </p:nvSpPr>
        <p:spPr>
          <a:xfrm>
            <a:off x="2302087" y="1958277"/>
            <a:ext cx="2023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Y" dirty="0"/>
              <a:t>English Literature &amp;</a:t>
            </a:r>
          </a:p>
          <a:p>
            <a:r>
              <a:rPr lang="en-CY" dirty="0"/>
              <a:t>Humanities </a:t>
            </a:r>
          </a:p>
          <a:p>
            <a:r>
              <a:rPr lang="en-CY" dirty="0"/>
              <a:t>MA (2003-2006)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E31ABC-B441-4445-A3A3-77C3217C5BAD}"/>
              </a:ext>
            </a:extLst>
          </p:cNvPr>
          <p:cNvSpPr txBox="1"/>
          <p:nvPr/>
        </p:nvSpPr>
        <p:spPr>
          <a:xfrm>
            <a:off x="4167105" y="3981133"/>
            <a:ext cx="2277669" cy="646331"/>
          </a:xfrm>
          <a:prstGeom prst="rect">
            <a:avLst/>
          </a:prstGeom>
          <a:pattFill prst="zigZ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CY" dirty="0"/>
              <a:t>1st poetry collection: </a:t>
            </a:r>
          </a:p>
          <a:p>
            <a:pPr algn="ctr"/>
            <a:r>
              <a:rPr lang="en-CY" i="1" dirty="0"/>
              <a:t>Yok/Absence </a:t>
            </a:r>
            <a:r>
              <a:rPr lang="en-CY" dirty="0"/>
              <a:t>(2013)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89204F7-6D41-1143-BFB7-2144B9DD6A48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6975760" y="2544809"/>
            <a:ext cx="0" cy="36613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98D4CBC-23FB-7D46-A191-19FD572BAC0D}"/>
              </a:ext>
            </a:extLst>
          </p:cNvPr>
          <p:cNvSpPr txBox="1"/>
          <p:nvPr/>
        </p:nvSpPr>
        <p:spPr>
          <a:xfrm>
            <a:off x="6018999" y="1621479"/>
            <a:ext cx="1913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/>
              <a:t>Communication &amp; </a:t>
            </a:r>
          </a:p>
          <a:p>
            <a:pPr algn="ctr"/>
            <a:r>
              <a:rPr lang="en-CY" dirty="0"/>
              <a:t>Media Studies</a:t>
            </a:r>
          </a:p>
          <a:p>
            <a:pPr algn="ctr"/>
            <a:r>
              <a:rPr lang="en-CY" dirty="0"/>
              <a:t>PhD (2021)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61A1D0-D0D7-3C43-96C1-19A3B482B767}"/>
              </a:ext>
            </a:extLst>
          </p:cNvPr>
          <p:cNvSpPr txBox="1"/>
          <p:nvPr/>
        </p:nvSpPr>
        <p:spPr>
          <a:xfrm>
            <a:off x="7662177" y="3246064"/>
            <a:ext cx="2489703" cy="1200329"/>
          </a:xfrm>
          <a:prstGeom prst="rect">
            <a:avLst/>
          </a:prstGeom>
          <a:pattFill prst="wave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CY" dirty="0"/>
              <a:t>2nd poetry collection:</a:t>
            </a:r>
          </a:p>
          <a:p>
            <a:pPr algn="ctr"/>
            <a:r>
              <a:rPr lang="en-CY" i="1" dirty="0"/>
              <a:t>Yarım İnşaat / </a:t>
            </a:r>
          </a:p>
          <a:p>
            <a:pPr algn="ctr"/>
            <a:r>
              <a:rPr lang="en-CY" i="1" dirty="0"/>
              <a:t>Under Construction (2022)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175B8C9-FB6B-0C44-9338-84CF86F9B55E}"/>
              </a:ext>
            </a:extLst>
          </p:cNvPr>
          <p:cNvCxnSpPr>
            <a:cxnSpLocks/>
          </p:cNvCxnSpPr>
          <p:nvPr/>
        </p:nvCxnSpPr>
        <p:spPr>
          <a:xfrm>
            <a:off x="10532628" y="2955120"/>
            <a:ext cx="0" cy="2918036"/>
          </a:xfrm>
          <a:prstGeom prst="line">
            <a:avLst/>
          </a:prstGeom>
          <a:ln w="19050">
            <a:solidFill>
              <a:srgbClr val="7A350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BED39CD-FB7F-9E40-AF26-BE1845202468}"/>
              </a:ext>
            </a:extLst>
          </p:cNvPr>
          <p:cNvCxnSpPr>
            <a:cxnSpLocks/>
          </p:cNvCxnSpPr>
          <p:nvPr/>
        </p:nvCxnSpPr>
        <p:spPr>
          <a:xfrm>
            <a:off x="5144863" y="1955104"/>
            <a:ext cx="0" cy="4476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35A4AC6-55E0-1347-ADE3-E78A152B06C8}"/>
              </a:ext>
            </a:extLst>
          </p:cNvPr>
          <p:cNvCxnSpPr>
            <a:cxnSpLocks/>
          </p:cNvCxnSpPr>
          <p:nvPr/>
        </p:nvCxnSpPr>
        <p:spPr>
          <a:xfrm>
            <a:off x="8777063" y="1955103"/>
            <a:ext cx="0" cy="4476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AC39BCE-5336-2D4E-A7A1-FEACDEFB8343}"/>
              </a:ext>
            </a:extLst>
          </p:cNvPr>
          <p:cNvSpPr txBox="1"/>
          <p:nvPr/>
        </p:nvSpPr>
        <p:spPr>
          <a:xfrm>
            <a:off x="9446299" y="1020115"/>
            <a:ext cx="24897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book </a:t>
            </a:r>
            <a:r>
              <a:rPr lang="en-GB" dirty="0" err="1"/>
              <a:t>i</a:t>
            </a:r>
            <a:r>
              <a:rPr lang="en-CY" dirty="0"/>
              <a:t>n progress…</a:t>
            </a:r>
            <a:endParaRPr lang="en-GB" i="1" dirty="0">
              <a:solidFill>
                <a:srgbClr val="7A3509"/>
              </a:solidFill>
              <a:latin typeface="American Typewriter" panose="02090604020004020304" pitchFamily="18" charset="77"/>
            </a:endParaRPr>
          </a:p>
          <a:p>
            <a:r>
              <a:rPr lang="en-GB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T</a:t>
            </a:r>
            <a:r>
              <a:rPr lang="en-CY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rees in Pots /</a:t>
            </a:r>
          </a:p>
          <a:p>
            <a:r>
              <a:rPr lang="en-CY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Roof Flowers /</a:t>
            </a:r>
          </a:p>
          <a:p>
            <a:r>
              <a:rPr lang="en-CY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Lost Doors /</a:t>
            </a:r>
          </a:p>
          <a:p>
            <a:r>
              <a:rPr lang="en-CY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Humanless Homes /</a:t>
            </a:r>
          </a:p>
          <a:p>
            <a:r>
              <a:rPr lang="en-CY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The First Carcass /</a:t>
            </a:r>
          </a:p>
          <a:p>
            <a:r>
              <a:rPr lang="en-CY" i="1" dirty="0">
                <a:solidFill>
                  <a:srgbClr val="7A3509"/>
                </a:solidFill>
                <a:latin typeface="American Typewriter" panose="02090604020004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1199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76E331-F6D1-0646-9259-C2E140962342}"/>
              </a:ext>
            </a:extLst>
          </p:cNvPr>
          <p:cNvCxnSpPr>
            <a:cxnSpLocks/>
          </p:cNvCxnSpPr>
          <p:nvPr/>
        </p:nvCxnSpPr>
        <p:spPr>
          <a:xfrm flipV="1">
            <a:off x="1186007" y="9033"/>
            <a:ext cx="1" cy="97008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B33F16-434B-A548-9220-7DE0D8ECBDA6}"/>
              </a:ext>
            </a:extLst>
          </p:cNvPr>
          <p:cNvSpPr txBox="1"/>
          <p:nvPr/>
        </p:nvSpPr>
        <p:spPr>
          <a:xfrm>
            <a:off x="2628537" y="2105129"/>
            <a:ext cx="2642637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Y" b="1" dirty="0"/>
              <a:t>Mediation </a:t>
            </a:r>
          </a:p>
          <a:p>
            <a:r>
              <a:rPr lang="en-GB" i="1" dirty="0"/>
              <a:t>P</a:t>
            </a:r>
            <a:r>
              <a:rPr lang="en-CY" i="1" dirty="0"/>
              <a:t>roduction of </a:t>
            </a:r>
          </a:p>
          <a:p>
            <a:r>
              <a:rPr lang="en-CY" i="1" dirty="0"/>
              <a:t>narratives via media: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b="1" dirty="0"/>
              <a:t>Literature</a:t>
            </a:r>
            <a:r>
              <a:rPr lang="en-CY" b="1" dirty="0">
                <a:solidFill>
                  <a:srgbClr val="7030A0"/>
                </a:solidFill>
              </a:rPr>
              <a:t> (poetry)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Paintings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Monuments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Ruins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Rituals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History-writing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Y" dirty="0"/>
              <a:t>Projects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29D20D-0B0D-1446-B815-4405876BACA7}"/>
              </a:ext>
            </a:extLst>
          </p:cNvPr>
          <p:cNvSpPr txBox="1"/>
          <p:nvPr/>
        </p:nvSpPr>
        <p:spPr>
          <a:xfrm>
            <a:off x="2359486" y="1713038"/>
            <a:ext cx="7107020" cy="369332"/>
          </a:xfrm>
          <a:prstGeom prst="rect">
            <a:avLst/>
          </a:prstGeom>
          <a:solidFill>
            <a:schemeClr val="accent1">
              <a:lumMod val="75000"/>
              <a:alpha val="3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Y" b="1" dirty="0"/>
              <a:t> Individual and Collective/Cultural Identity Construction and  Circulation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3984F-5C22-E04A-B27E-68CC755C5EDE}"/>
              </a:ext>
            </a:extLst>
          </p:cNvPr>
          <p:cNvSpPr txBox="1"/>
          <p:nvPr/>
        </p:nvSpPr>
        <p:spPr>
          <a:xfrm>
            <a:off x="4832897" y="2902428"/>
            <a:ext cx="2526206" cy="369332"/>
          </a:xfrm>
          <a:prstGeom prst="rect">
            <a:avLst/>
          </a:prstGeom>
          <a:pattFill prst="pct5">
            <a:fgClr>
              <a:srgbClr val="7A350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Narrative Studies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DDFB39-2362-9942-8E28-403CB017AA2D}"/>
              </a:ext>
            </a:extLst>
          </p:cNvPr>
          <p:cNvSpPr txBox="1"/>
          <p:nvPr/>
        </p:nvSpPr>
        <p:spPr>
          <a:xfrm>
            <a:off x="4832897" y="3964533"/>
            <a:ext cx="2526206" cy="369332"/>
          </a:xfrm>
          <a:prstGeom prst="rect">
            <a:avLst/>
          </a:prstGeom>
          <a:pattFill prst="pct5">
            <a:fgClr>
              <a:srgbClr val="7A350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Memory Studies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D0A5C-13F3-2D47-98CA-4301212ABF69}"/>
              </a:ext>
            </a:extLst>
          </p:cNvPr>
          <p:cNvSpPr txBox="1"/>
          <p:nvPr/>
        </p:nvSpPr>
        <p:spPr>
          <a:xfrm>
            <a:off x="4832897" y="3443957"/>
            <a:ext cx="2526206" cy="369332"/>
          </a:xfrm>
          <a:prstGeom prst="rect">
            <a:avLst/>
          </a:prstGeom>
          <a:pattFill prst="pct5">
            <a:fgClr>
              <a:srgbClr val="7A350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Media Studies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0E990-04A9-C741-95AF-3CC203C2EF08}"/>
              </a:ext>
            </a:extLst>
          </p:cNvPr>
          <p:cNvSpPr txBox="1"/>
          <p:nvPr/>
        </p:nvSpPr>
        <p:spPr>
          <a:xfrm>
            <a:off x="4832897" y="4495063"/>
            <a:ext cx="2526206" cy="369332"/>
          </a:xfrm>
          <a:prstGeom prst="rect">
            <a:avLst/>
          </a:prstGeom>
          <a:pattFill prst="pct5">
            <a:fgClr>
              <a:srgbClr val="7A350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Heritage Studies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F44D71-665F-E24A-8AF0-F19E86802F1B}"/>
              </a:ext>
            </a:extLst>
          </p:cNvPr>
          <p:cNvSpPr txBox="1"/>
          <p:nvPr/>
        </p:nvSpPr>
        <p:spPr>
          <a:xfrm>
            <a:off x="6920828" y="2100403"/>
            <a:ext cx="2255160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Y" sz="2000" b="1" dirty="0"/>
              <a:t>‘Imagined  communities’ </a:t>
            </a:r>
          </a:p>
          <a:p>
            <a:endParaRPr lang="en-GB" sz="2000" i="1" dirty="0"/>
          </a:p>
          <a:p>
            <a:r>
              <a:rPr lang="en-GB" sz="2000" i="1" dirty="0"/>
              <a:t>C</a:t>
            </a:r>
            <a:r>
              <a:rPr lang="en-CY" sz="2000" i="1" dirty="0"/>
              <a:t>onstructed:</a:t>
            </a:r>
            <a:endParaRPr lang="en-CY" sz="2000" dirty="0"/>
          </a:p>
          <a:p>
            <a:r>
              <a:rPr lang="en-CY" sz="2000" dirty="0"/>
              <a:t>Families </a:t>
            </a:r>
          </a:p>
          <a:p>
            <a:r>
              <a:rPr lang="en-GB" sz="2000" dirty="0"/>
              <a:t>C</a:t>
            </a:r>
            <a:r>
              <a:rPr lang="en-CY" sz="2000" dirty="0"/>
              <a:t>ities (</a:t>
            </a:r>
            <a:r>
              <a:rPr lang="en-CY" sz="2000" i="1" dirty="0">
                <a:solidFill>
                  <a:srgbClr val="0070C0"/>
                </a:solidFill>
              </a:rPr>
              <a:t>Varosha</a:t>
            </a:r>
            <a:r>
              <a:rPr lang="en-CY" sz="2000" i="1" dirty="0"/>
              <a:t>)</a:t>
            </a:r>
          </a:p>
          <a:p>
            <a:r>
              <a:rPr lang="en-GB" sz="2000" dirty="0"/>
              <a:t>Nations</a:t>
            </a:r>
          </a:p>
          <a:p>
            <a:r>
              <a:rPr lang="en-CY" sz="2000" dirty="0"/>
              <a:t>Europe </a:t>
            </a:r>
          </a:p>
          <a:p>
            <a:r>
              <a:rPr lang="en-CY" sz="2000" dirty="0"/>
              <a:t>W</a:t>
            </a:r>
            <a:r>
              <a:rPr lang="en-GB" sz="2000" dirty="0"/>
              <a:t>o</a:t>
            </a:r>
            <a:r>
              <a:rPr lang="en-CY" sz="2000" dirty="0"/>
              <a:t>rld </a:t>
            </a:r>
          </a:p>
          <a:p>
            <a:endParaRPr lang="en-CY" sz="2000" dirty="0"/>
          </a:p>
          <a:p>
            <a:endParaRPr lang="en-CY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826882-682A-324A-8344-056564C4E554}"/>
              </a:ext>
            </a:extLst>
          </p:cNvPr>
          <p:cNvSpPr txBox="1"/>
          <p:nvPr/>
        </p:nvSpPr>
        <p:spPr>
          <a:xfrm>
            <a:off x="2462080" y="5578278"/>
            <a:ext cx="6901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Communicating </a:t>
            </a:r>
            <a:r>
              <a:rPr lang="en-GB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8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tories telling who we are and where we are going  to.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37E424-1BC0-D441-B304-EC8CAF72C4F6}"/>
              </a:ext>
            </a:extLst>
          </p:cNvPr>
          <p:cNvSpPr txBox="1"/>
          <p:nvPr/>
        </p:nvSpPr>
        <p:spPr>
          <a:xfrm>
            <a:off x="10312635" y="114883"/>
            <a:ext cx="138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Nafia Akdeniz</a:t>
            </a:r>
            <a:endParaRPr lang="x-none" sz="1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0" name="Bent Up Arrow 39">
            <a:extLst>
              <a:ext uri="{FF2B5EF4-FFF2-40B4-BE49-F238E27FC236}">
                <a16:creationId xmlns:a16="http://schemas.microsoft.com/office/drawing/2014/main" id="{B97BEE6A-0A60-3344-9BDE-D14CE6A04CD1}"/>
              </a:ext>
            </a:extLst>
          </p:cNvPr>
          <p:cNvSpPr/>
          <p:nvPr/>
        </p:nvSpPr>
        <p:spPr>
          <a:xfrm flipV="1">
            <a:off x="8596780" y="2587221"/>
            <a:ext cx="298792" cy="2894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F7C859E-069D-C84B-B3C0-D88EF49A1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47" y="61077"/>
            <a:ext cx="815342" cy="9009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03E29B-3371-8C47-B6F3-19A60EA54570}"/>
              </a:ext>
            </a:extLst>
          </p:cNvPr>
          <p:cNvSpPr txBox="1"/>
          <p:nvPr/>
        </p:nvSpPr>
        <p:spPr>
          <a:xfrm>
            <a:off x="1259280" y="240758"/>
            <a:ext cx="2542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56472-AE5D-5A4E-A296-9B5B71F729A9}"/>
              </a:ext>
            </a:extLst>
          </p:cNvPr>
          <p:cNvSpPr txBox="1"/>
          <p:nvPr/>
        </p:nvSpPr>
        <p:spPr>
          <a:xfrm>
            <a:off x="3727238" y="1055984"/>
            <a:ext cx="4371514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Y" b="1" dirty="0"/>
              <a:t> Creative and Academic Sphere </a:t>
            </a:r>
          </a:p>
        </p:txBody>
      </p:sp>
    </p:spTree>
    <p:extLst>
      <p:ext uri="{BB962C8B-B14F-4D97-AF65-F5344CB8AC3E}">
        <p14:creationId xmlns:p14="http://schemas.microsoft.com/office/powerpoint/2010/main" val="373768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3853453" y="846080"/>
            <a:ext cx="506204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Questions and Findings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D59D36-BC5E-7444-9CAC-CC0C998D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A1DD88-5248-4F44-8476-392FF83D9FA7}"/>
              </a:ext>
            </a:extLst>
          </p:cNvPr>
          <p:cNvSpPr txBox="1"/>
          <p:nvPr/>
        </p:nvSpPr>
        <p:spPr>
          <a:xfrm>
            <a:off x="1249231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D6701-066E-994E-B757-23299E84A548}"/>
              </a:ext>
            </a:extLst>
          </p:cNvPr>
          <p:cNvSpPr txBox="1"/>
          <p:nvPr/>
        </p:nvSpPr>
        <p:spPr>
          <a:xfrm>
            <a:off x="997814" y="1646425"/>
            <a:ext cx="304799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W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hat do the </a:t>
            </a:r>
            <a:r>
              <a:rPr lang="en-GB" sz="18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Varoshians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communicate with the narratives of place attachment?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CA69C-0E06-A946-BEEB-87090A3F1BF1}"/>
              </a:ext>
            </a:extLst>
          </p:cNvPr>
          <p:cNvSpPr txBox="1"/>
          <p:nvPr/>
        </p:nvSpPr>
        <p:spPr>
          <a:xfrm>
            <a:off x="8538049" y="1657537"/>
            <a:ext cx="2656137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H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ow do these narratives function as an act/means of communication? </a:t>
            </a:r>
            <a:endParaRPr lang="en-CY" sz="1800" b="1" i="1" dirty="0"/>
          </a:p>
        </p:txBody>
      </p:sp>
    </p:spTree>
    <p:extLst>
      <p:ext uri="{BB962C8B-B14F-4D97-AF65-F5344CB8AC3E}">
        <p14:creationId xmlns:p14="http://schemas.microsoft.com/office/powerpoint/2010/main" val="776467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3853453" y="846080"/>
            <a:ext cx="506204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Questions and Findings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AC93F4-5744-7844-B4A6-37EE7D000093}"/>
              </a:ext>
            </a:extLst>
          </p:cNvPr>
          <p:cNvSpPr txBox="1"/>
          <p:nvPr/>
        </p:nvSpPr>
        <p:spPr>
          <a:xfrm>
            <a:off x="929648" y="3011371"/>
            <a:ext cx="3184329" cy="40011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58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NARRATIVE TYPOLOGY </a:t>
            </a:r>
            <a:endParaRPr lang="x-none" sz="2000" b="1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8EFB340-1264-5E40-8521-2F0CB03D2CBE}"/>
              </a:ext>
            </a:extLst>
          </p:cNvPr>
          <p:cNvSpPr/>
          <p:nvPr/>
        </p:nvSpPr>
        <p:spPr>
          <a:xfrm>
            <a:off x="800019" y="3522664"/>
            <a:ext cx="1673195" cy="11863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Loss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BCDB923-1D5E-384B-87FB-C03C95BF961E}"/>
              </a:ext>
            </a:extLst>
          </p:cNvPr>
          <p:cNvSpPr/>
          <p:nvPr/>
        </p:nvSpPr>
        <p:spPr>
          <a:xfrm>
            <a:off x="2385479" y="4670884"/>
            <a:ext cx="2477417" cy="11863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Transformation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F8C05CA-4362-A941-854C-31325F5E0D0E}"/>
              </a:ext>
            </a:extLst>
          </p:cNvPr>
          <p:cNvSpPr/>
          <p:nvPr/>
        </p:nvSpPr>
        <p:spPr>
          <a:xfrm>
            <a:off x="1044986" y="4601521"/>
            <a:ext cx="1673195" cy="118635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the Future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17B4C3D-5E47-8643-924B-0915B333F72E}"/>
              </a:ext>
            </a:extLst>
          </p:cNvPr>
          <p:cNvSpPr/>
          <p:nvPr/>
        </p:nvSpPr>
        <p:spPr>
          <a:xfrm>
            <a:off x="2417108" y="3610385"/>
            <a:ext cx="1673195" cy="11863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Threshold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D59D36-BC5E-7444-9CAC-CC0C998D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A1DD88-5248-4F44-8476-392FF83D9FA7}"/>
              </a:ext>
            </a:extLst>
          </p:cNvPr>
          <p:cNvSpPr txBox="1"/>
          <p:nvPr/>
        </p:nvSpPr>
        <p:spPr>
          <a:xfrm>
            <a:off x="1249231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D6701-066E-994E-B757-23299E84A548}"/>
              </a:ext>
            </a:extLst>
          </p:cNvPr>
          <p:cNvSpPr txBox="1"/>
          <p:nvPr/>
        </p:nvSpPr>
        <p:spPr>
          <a:xfrm>
            <a:off x="997814" y="1646425"/>
            <a:ext cx="304799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W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hat do the </a:t>
            </a:r>
            <a:r>
              <a:rPr lang="en-GB" sz="18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Varoshians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communicate with the narratives of place attachment?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CA69C-0E06-A946-BEEB-87090A3F1BF1}"/>
              </a:ext>
            </a:extLst>
          </p:cNvPr>
          <p:cNvSpPr txBox="1"/>
          <p:nvPr/>
        </p:nvSpPr>
        <p:spPr>
          <a:xfrm>
            <a:off x="8538049" y="1657537"/>
            <a:ext cx="2656137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H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ow do these narratives function as an act/means of communication? </a:t>
            </a:r>
            <a:endParaRPr lang="en-CY" sz="1800" b="1" i="1" dirty="0"/>
          </a:p>
        </p:txBody>
      </p:sp>
    </p:spTree>
    <p:extLst>
      <p:ext uri="{BB962C8B-B14F-4D97-AF65-F5344CB8AC3E}">
        <p14:creationId xmlns:p14="http://schemas.microsoft.com/office/powerpoint/2010/main" val="183971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3853453" y="846080"/>
            <a:ext cx="506204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Questions and Findings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AC93F4-5744-7844-B4A6-37EE7D000093}"/>
              </a:ext>
            </a:extLst>
          </p:cNvPr>
          <p:cNvSpPr txBox="1"/>
          <p:nvPr/>
        </p:nvSpPr>
        <p:spPr>
          <a:xfrm>
            <a:off x="929648" y="3011371"/>
            <a:ext cx="3184329" cy="40011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58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NARRATIVE TYPOLOGY </a:t>
            </a:r>
            <a:endParaRPr lang="x-none" sz="2000" b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F299B6-3586-394B-87A0-69883E8BE7F3}"/>
              </a:ext>
            </a:extLst>
          </p:cNvPr>
          <p:cNvSpPr txBox="1"/>
          <p:nvPr/>
        </p:nvSpPr>
        <p:spPr>
          <a:xfrm>
            <a:off x="8111335" y="2937041"/>
            <a:ext cx="3184329" cy="40011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58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NARRATIVE FUNCTIONALITY  </a:t>
            </a:r>
            <a:endParaRPr lang="x-none" sz="2000" b="1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8EFB340-1264-5E40-8521-2F0CB03D2CBE}"/>
              </a:ext>
            </a:extLst>
          </p:cNvPr>
          <p:cNvSpPr/>
          <p:nvPr/>
        </p:nvSpPr>
        <p:spPr>
          <a:xfrm>
            <a:off x="800019" y="3522664"/>
            <a:ext cx="1673195" cy="11863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Loss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BCDB923-1D5E-384B-87FB-C03C95BF961E}"/>
              </a:ext>
            </a:extLst>
          </p:cNvPr>
          <p:cNvSpPr/>
          <p:nvPr/>
        </p:nvSpPr>
        <p:spPr>
          <a:xfrm>
            <a:off x="2385479" y="4670884"/>
            <a:ext cx="2477417" cy="11863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Transformation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F8C05CA-4362-A941-854C-31325F5E0D0E}"/>
              </a:ext>
            </a:extLst>
          </p:cNvPr>
          <p:cNvSpPr/>
          <p:nvPr/>
        </p:nvSpPr>
        <p:spPr>
          <a:xfrm>
            <a:off x="1044986" y="4601521"/>
            <a:ext cx="1673195" cy="118635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the Future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17B4C3D-5E47-8643-924B-0915B333F72E}"/>
              </a:ext>
            </a:extLst>
          </p:cNvPr>
          <p:cNvSpPr/>
          <p:nvPr/>
        </p:nvSpPr>
        <p:spPr>
          <a:xfrm>
            <a:off x="2417108" y="3610385"/>
            <a:ext cx="1673195" cy="11863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Threshold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82C43A0-7496-D046-BC0D-96937F2B6F5C}"/>
              </a:ext>
            </a:extLst>
          </p:cNvPr>
          <p:cNvSpPr/>
          <p:nvPr/>
        </p:nvSpPr>
        <p:spPr>
          <a:xfrm>
            <a:off x="8078903" y="3621174"/>
            <a:ext cx="1673195" cy="120381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Resistance to Oblivion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5864FC-E10B-8A47-A26D-1C93D1A925EF}"/>
              </a:ext>
            </a:extLst>
          </p:cNvPr>
          <p:cNvSpPr/>
          <p:nvPr/>
        </p:nvSpPr>
        <p:spPr>
          <a:xfrm>
            <a:off x="9264480" y="4347763"/>
            <a:ext cx="2011484" cy="11863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Resistance to Oppression 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D102C-74C4-8E4B-A725-A7CD2FBF8BA3}"/>
              </a:ext>
            </a:extLst>
          </p:cNvPr>
          <p:cNvSpPr txBox="1"/>
          <p:nvPr/>
        </p:nvSpPr>
        <p:spPr>
          <a:xfrm>
            <a:off x="9095944" y="3280865"/>
            <a:ext cx="218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m</a:t>
            </a:r>
            <a:r>
              <a:rPr lang="en-CY" i="1" dirty="0">
                <a:solidFill>
                  <a:srgbClr val="C00000"/>
                </a:solidFill>
              </a:rPr>
              <a:t>nemonic resistance</a:t>
            </a: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D59D36-BC5E-7444-9CAC-CC0C998D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A1DD88-5248-4F44-8476-392FF83D9FA7}"/>
              </a:ext>
            </a:extLst>
          </p:cNvPr>
          <p:cNvSpPr txBox="1"/>
          <p:nvPr/>
        </p:nvSpPr>
        <p:spPr>
          <a:xfrm>
            <a:off x="1249231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D6701-066E-994E-B757-23299E84A548}"/>
              </a:ext>
            </a:extLst>
          </p:cNvPr>
          <p:cNvSpPr txBox="1"/>
          <p:nvPr/>
        </p:nvSpPr>
        <p:spPr>
          <a:xfrm>
            <a:off x="997814" y="1646425"/>
            <a:ext cx="304799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W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hat do the </a:t>
            </a:r>
            <a:r>
              <a:rPr lang="en-GB" sz="18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Varoshians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communicate with the narratives of place attachment?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CA69C-0E06-A946-BEEB-87090A3F1BF1}"/>
              </a:ext>
            </a:extLst>
          </p:cNvPr>
          <p:cNvSpPr txBox="1"/>
          <p:nvPr/>
        </p:nvSpPr>
        <p:spPr>
          <a:xfrm>
            <a:off x="8538049" y="1657537"/>
            <a:ext cx="2656137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H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ow do these narratives function as an act/a means of communication? </a:t>
            </a:r>
            <a:endParaRPr lang="en-CY" sz="1800" b="1" i="1" dirty="0"/>
          </a:p>
        </p:txBody>
      </p:sp>
    </p:spTree>
    <p:extLst>
      <p:ext uri="{BB962C8B-B14F-4D97-AF65-F5344CB8AC3E}">
        <p14:creationId xmlns:p14="http://schemas.microsoft.com/office/powerpoint/2010/main" val="316533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3853453" y="846080"/>
            <a:ext cx="506204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Questions and Findings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AC93F4-5744-7844-B4A6-37EE7D000093}"/>
              </a:ext>
            </a:extLst>
          </p:cNvPr>
          <p:cNvSpPr txBox="1"/>
          <p:nvPr/>
        </p:nvSpPr>
        <p:spPr>
          <a:xfrm>
            <a:off x="929648" y="3011371"/>
            <a:ext cx="3184329" cy="40011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58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NARRATIVE TYPOLOGY </a:t>
            </a:r>
            <a:endParaRPr lang="x-none" sz="2000" b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F299B6-3586-394B-87A0-69883E8BE7F3}"/>
              </a:ext>
            </a:extLst>
          </p:cNvPr>
          <p:cNvSpPr txBox="1"/>
          <p:nvPr/>
        </p:nvSpPr>
        <p:spPr>
          <a:xfrm>
            <a:off x="8111335" y="2937041"/>
            <a:ext cx="3184329" cy="40011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58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NARRATIVE FUNCTIONALITY  </a:t>
            </a:r>
            <a:endParaRPr lang="x-none" sz="2000" b="1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B9076D5-C5A4-8945-B43D-365B33A39B1C}"/>
              </a:ext>
            </a:extLst>
          </p:cNvPr>
          <p:cNvSpPr/>
          <p:nvPr/>
        </p:nvSpPr>
        <p:spPr>
          <a:xfrm>
            <a:off x="3984621" y="2828476"/>
            <a:ext cx="4256070" cy="2228421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Narrative of 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Re-loss?</a:t>
            </a:r>
          </a:p>
          <a:p>
            <a:pPr algn="ctr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we lost the future? </a:t>
            </a:r>
          </a:p>
          <a:p>
            <a:pPr algn="ctr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to re-claim the future? How?</a:t>
            </a:r>
            <a:endParaRPr lang="x-none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8EFB340-1264-5E40-8521-2F0CB03D2CBE}"/>
              </a:ext>
            </a:extLst>
          </p:cNvPr>
          <p:cNvSpPr/>
          <p:nvPr/>
        </p:nvSpPr>
        <p:spPr>
          <a:xfrm>
            <a:off x="800019" y="3522664"/>
            <a:ext cx="1673195" cy="11863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Loss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BCDB923-1D5E-384B-87FB-C03C95BF961E}"/>
              </a:ext>
            </a:extLst>
          </p:cNvPr>
          <p:cNvSpPr/>
          <p:nvPr/>
        </p:nvSpPr>
        <p:spPr>
          <a:xfrm>
            <a:off x="2385479" y="4670884"/>
            <a:ext cx="2477417" cy="11863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Transformation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F8C05CA-4362-A941-854C-31325F5E0D0E}"/>
              </a:ext>
            </a:extLst>
          </p:cNvPr>
          <p:cNvSpPr/>
          <p:nvPr/>
        </p:nvSpPr>
        <p:spPr>
          <a:xfrm>
            <a:off x="1044986" y="4601521"/>
            <a:ext cx="1673195" cy="118635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the Future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17B4C3D-5E47-8643-924B-0915B333F72E}"/>
              </a:ext>
            </a:extLst>
          </p:cNvPr>
          <p:cNvSpPr/>
          <p:nvPr/>
        </p:nvSpPr>
        <p:spPr>
          <a:xfrm>
            <a:off x="2417108" y="3610385"/>
            <a:ext cx="1673195" cy="11863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Narrative of Threshold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82C43A0-7496-D046-BC0D-96937F2B6F5C}"/>
              </a:ext>
            </a:extLst>
          </p:cNvPr>
          <p:cNvSpPr/>
          <p:nvPr/>
        </p:nvSpPr>
        <p:spPr>
          <a:xfrm>
            <a:off x="8078903" y="3621174"/>
            <a:ext cx="1673195" cy="120381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Resistance to Oblivion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5864FC-E10B-8A47-A26D-1C93D1A925EF}"/>
              </a:ext>
            </a:extLst>
          </p:cNvPr>
          <p:cNvSpPr/>
          <p:nvPr/>
        </p:nvSpPr>
        <p:spPr>
          <a:xfrm>
            <a:off x="9264480" y="4347763"/>
            <a:ext cx="2011484" cy="11863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Resistance to Oppression  </a:t>
            </a:r>
            <a:endParaRPr lang="x-none">
              <a:solidFill>
                <a:schemeClr val="tx1"/>
              </a:solidFill>
            </a:endParaRPr>
          </a:p>
          <a:p>
            <a:pPr algn="ctr"/>
            <a:endParaRPr lang="x-non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D102C-74C4-8E4B-A725-A7CD2FBF8BA3}"/>
              </a:ext>
            </a:extLst>
          </p:cNvPr>
          <p:cNvSpPr txBox="1"/>
          <p:nvPr/>
        </p:nvSpPr>
        <p:spPr>
          <a:xfrm>
            <a:off x="9095944" y="3280865"/>
            <a:ext cx="218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m</a:t>
            </a:r>
            <a:r>
              <a:rPr lang="en-CY" i="1" dirty="0">
                <a:solidFill>
                  <a:srgbClr val="C00000"/>
                </a:solidFill>
              </a:rPr>
              <a:t>nemonic resistance</a:t>
            </a: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D59D36-BC5E-7444-9CAC-CC0C998D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A1DD88-5248-4F44-8476-392FF83D9FA7}"/>
              </a:ext>
            </a:extLst>
          </p:cNvPr>
          <p:cNvSpPr txBox="1"/>
          <p:nvPr/>
        </p:nvSpPr>
        <p:spPr>
          <a:xfrm>
            <a:off x="1249231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D6701-066E-994E-B757-23299E84A548}"/>
              </a:ext>
            </a:extLst>
          </p:cNvPr>
          <p:cNvSpPr txBox="1"/>
          <p:nvPr/>
        </p:nvSpPr>
        <p:spPr>
          <a:xfrm>
            <a:off x="997814" y="1646425"/>
            <a:ext cx="304799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W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hat do the </a:t>
            </a:r>
            <a:r>
              <a:rPr lang="en-GB" sz="18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Varoshians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communicate with the narratives of place attachment?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CA69C-0E06-A946-BEEB-87090A3F1BF1}"/>
              </a:ext>
            </a:extLst>
          </p:cNvPr>
          <p:cNvSpPr txBox="1"/>
          <p:nvPr/>
        </p:nvSpPr>
        <p:spPr>
          <a:xfrm>
            <a:off x="8538049" y="1657537"/>
            <a:ext cx="2656137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1" dirty="0">
                <a:solidFill>
                  <a:srgbClr val="000000"/>
                </a:solidFill>
                <a:ea typeface="Calibri" panose="020F0502020204030204" pitchFamily="34" charset="0"/>
              </a:rPr>
              <a:t>H</a:t>
            </a:r>
            <a:r>
              <a:rPr lang="en-GB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ow do these narratives function as an act/a means of communication? </a:t>
            </a:r>
            <a:endParaRPr lang="en-CY" sz="1800" b="1" i="1" dirty="0"/>
          </a:p>
        </p:txBody>
      </p:sp>
    </p:spTree>
    <p:extLst>
      <p:ext uri="{BB962C8B-B14F-4D97-AF65-F5344CB8AC3E}">
        <p14:creationId xmlns:p14="http://schemas.microsoft.com/office/powerpoint/2010/main" val="1333765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AFF13-1BE9-B947-93FD-983A26B37B73}"/>
              </a:ext>
            </a:extLst>
          </p:cNvPr>
          <p:cNvSpPr txBox="1"/>
          <p:nvPr/>
        </p:nvSpPr>
        <p:spPr>
          <a:xfrm>
            <a:off x="503905" y="1887239"/>
            <a:ext cx="3369223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3548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Online seminar on YouTube: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CDD5A5-5E42-134E-B9EE-62460D82892A}"/>
              </a:ext>
            </a:extLst>
          </p:cNvPr>
          <p:cNvCxnSpPr>
            <a:cxnSpLocks/>
          </p:cNvCxnSpPr>
          <p:nvPr/>
        </p:nvCxnSpPr>
        <p:spPr>
          <a:xfrm flipV="1">
            <a:off x="1182998" y="0"/>
            <a:ext cx="0" cy="897119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D59D36-BC5E-7444-9CAC-CC0C998D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" y="22723"/>
            <a:ext cx="815342" cy="9009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A1DD88-5248-4F44-8476-392FF83D9FA7}"/>
              </a:ext>
            </a:extLst>
          </p:cNvPr>
          <p:cNvSpPr txBox="1"/>
          <p:nvPr/>
        </p:nvSpPr>
        <p:spPr>
          <a:xfrm>
            <a:off x="1249231" y="288523"/>
            <a:ext cx="2179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Y" b="1" dirty="0">
                <a:solidFill>
                  <a:schemeClr val="bg2">
                    <a:lumMod val="25000"/>
                  </a:schemeClr>
                </a:solidFill>
              </a:rPr>
              <a:t>Creative Academia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D6665D5-9C04-354B-BA6A-360642A30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309" y="841234"/>
            <a:ext cx="6216786" cy="5175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422F9-3E88-5D4E-8378-721457D8D441}"/>
              </a:ext>
            </a:extLst>
          </p:cNvPr>
          <p:cNvSpPr txBox="1"/>
          <p:nvPr/>
        </p:nvSpPr>
        <p:spPr>
          <a:xfrm>
            <a:off x="503905" y="3042672"/>
            <a:ext cx="455695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Y" sz="2000" b="1" dirty="0"/>
              <a:t>Varosha Narratives: </a:t>
            </a:r>
          </a:p>
          <a:p>
            <a:r>
              <a:rPr lang="en-CY" sz="2000" b="1" dirty="0"/>
              <a:t>Resisting Memory and Contested Futures</a:t>
            </a:r>
          </a:p>
          <a:p>
            <a:endParaRPr lang="en-C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64552-6B53-E645-B214-02C5D595A4BC}"/>
              </a:ext>
            </a:extLst>
          </p:cNvPr>
          <p:cNvSpPr txBox="1"/>
          <p:nvPr/>
        </p:nvSpPr>
        <p:spPr>
          <a:xfrm>
            <a:off x="316870" y="4281294"/>
            <a:ext cx="499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https://www.youtube.com/watch?v=1VlSIpWWae4</a:t>
            </a:r>
            <a:endParaRPr lang="en-GB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066616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3C54E1F49F2CA6408B44977CF2623ADE" ma:contentTypeVersion="1" ma:contentTypeDescription="Upload an image." ma:contentTypeScope="" ma:versionID="d9dfdb5cd5a3f3ca0baaffe32c93c6da">
  <xsd:schema xmlns:xsd="http://www.w3.org/2001/XMLSchema" xmlns:xs="http://www.w3.org/2001/XMLSchema" xmlns:p="http://schemas.microsoft.com/office/2006/metadata/properties" xmlns:ns1="http://schemas.microsoft.com/sharepoint/v3" xmlns:ns2="6DC7FA3D-F3FF-4FBB-9BF1-2940F029AE2A" xmlns:ns3="http://schemas.microsoft.com/sharepoint/v3/fields" targetNamespace="http://schemas.microsoft.com/office/2006/metadata/properties" ma:root="true" ma:fieldsID="93b784e1846e3a5c290adbe69475c34c" ns1:_="" ns2:_="" ns3:_="">
    <xsd:import namespace="http://schemas.microsoft.com/sharepoint/v3"/>
    <xsd:import namespace="6DC7FA3D-F3FF-4FBB-9BF1-2940F029AE2A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7FA3D-F3FF-4FBB-9BF1-2940F029AE2A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ImageCreateDate xmlns="6DC7FA3D-F3FF-4FBB-9BF1-2940F029AE2A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EC51AFDF-3437-4105-91EF-84471845E4F8}"/>
</file>

<file path=customXml/itemProps2.xml><?xml version="1.0" encoding="utf-8"?>
<ds:datastoreItem xmlns:ds="http://schemas.openxmlformats.org/officeDocument/2006/customXml" ds:itemID="{A213F6D8-01C0-423D-B077-85BC36BA409D}"/>
</file>

<file path=customXml/itemProps3.xml><?xml version="1.0" encoding="utf-8"?>
<ds:datastoreItem xmlns:ds="http://schemas.openxmlformats.org/officeDocument/2006/customXml" ds:itemID="{9D6CE198-AFFD-4A14-A453-06B16C88C71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30699</TotalTime>
  <Words>1719</Words>
  <Application>Microsoft Macintosh PowerPoint</Application>
  <PresentationFormat>Widescreen</PresentationFormat>
  <Paragraphs>304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Adobe Hebrew</vt:lpstr>
      <vt:lpstr>American Typewriter</vt:lpstr>
      <vt:lpstr>Arial</vt:lpstr>
      <vt:lpstr>Calibri</vt:lpstr>
      <vt:lpstr>Calibri Light</vt:lpstr>
      <vt:lpstr>Courier New</vt:lpstr>
      <vt:lpstr>Helvetica Neue</vt:lpstr>
      <vt:lpstr>inherit</vt:lpstr>
      <vt:lpstr>Libre Baskerville</vt:lpstr>
      <vt:lpstr>Roboto</vt:lpstr>
      <vt:lpstr>system-ui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Ceren Bogac</dc:creator>
  <cp:keywords/>
  <dc:description/>
  <cp:lastModifiedBy>Nafia Akdeniz</cp:lastModifiedBy>
  <cp:revision>1212</cp:revision>
  <dcterms:created xsi:type="dcterms:W3CDTF">2021-01-14T12:41:23Z</dcterms:created>
  <dcterms:modified xsi:type="dcterms:W3CDTF">2022-05-24T22:22:48Z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0x0101009148F5A04DDD49CBA7127AADA5FB792B00AADE34325A8B49CDA8BB4DB53328F214003C54E1F49F2CA6408B44977CF2623ADE</vt:lpwstr>
  </property>
</Properties>
</file>